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sldIdLst>
    <p:sldId id="259" r:id="rId2"/>
    <p:sldId id="257" r:id="rId3"/>
    <p:sldId id="260" r:id="rId4"/>
    <p:sldId id="258" r:id="rId5"/>
    <p:sldId id="261" r:id="rId6"/>
    <p:sldId id="276" r:id="rId7"/>
    <p:sldId id="263" r:id="rId8"/>
    <p:sldId id="268" r:id="rId9"/>
    <p:sldId id="264" r:id="rId10"/>
    <p:sldId id="265" r:id="rId11"/>
    <p:sldId id="266" r:id="rId12"/>
    <p:sldId id="267" r:id="rId13"/>
    <p:sldId id="277" r:id="rId14"/>
    <p:sldId id="270" r:id="rId15"/>
    <p:sldId id="275" r:id="rId16"/>
    <p:sldId id="271" r:id="rId17"/>
    <p:sldId id="272" r:id="rId18"/>
    <p:sldId id="273" r:id="rId19"/>
    <p:sldId id="27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28" d="100"/>
          <a:sy n="128" d="100"/>
        </p:scale>
        <p:origin x="5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0E5B43-6B6C-43D4-84D8-68EE69C90A80}"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59FD7E7-A584-4D74-B532-92A38870BD31}">
      <dgm:prSet/>
      <dgm:spPr/>
      <dgm:t>
        <a:bodyPr/>
        <a:lstStyle/>
        <a:p>
          <a:r>
            <a:rPr lang="en-US" dirty="0"/>
            <a:t>How have the demographics of bike sales changed over time?</a:t>
          </a:r>
        </a:p>
      </dgm:t>
    </dgm:pt>
    <dgm:pt modelId="{E50C4C06-D08A-4620-95CF-A7B86E6DB418}" type="parTrans" cxnId="{1F149127-7D25-4AA9-8B0D-7A062533C993}">
      <dgm:prSet/>
      <dgm:spPr/>
      <dgm:t>
        <a:bodyPr/>
        <a:lstStyle/>
        <a:p>
          <a:endParaRPr lang="en-US"/>
        </a:p>
      </dgm:t>
    </dgm:pt>
    <dgm:pt modelId="{CE616A8B-064C-4BB8-B9FD-864B826CB309}" type="sibTrans" cxnId="{1F149127-7D25-4AA9-8B0D-7A062533C993}">
      <dgm:prSet/>
      <dgm:spPr/>
      <dgm:t>
        <a:bodyPr/>
        <a:lstStyle/>
        <a:p>
          <a:endParaRPr lang="en-US"/>
        </a:p>
      </dgm:t>
    </dgm:pt>
    <dgm:pt modelId="{1A8041F1-B970-4E0A-A4E6-071B09088A1F}">
      <dgm:prSet/>
      <dgm:spPr/>
      <dgm:t>
        <a:bodyPr/>
        <a:lstStyle/>
        <a:p>
          <a:r>
            <a:rPr lang="en-US"/>
            <a:t>Which geographic locations have the most sales?</a:t>
          </a:r>
        </a:p>
      </dgm:t>
    </dgm:pt>
    <dgm:pt modelId="{BF7219F6-026B-4251-B7F1-FB74AFBE5B90}" type="parTrans" cxnId="{988B40CB-7639-4BFB-BFD7-537F4955F72A}">
      <dgm:prSet/>
      <dgm:spPr/>
      <dgm:t>
        <a:bodyPr/>
        <a:lstStyle/>
        <a:p>
          <a:endParaRPr lang="en-US"/>
        </a:p>
      </dgm:t>
    </dgm:pt>
    <dgm:pt modelId="{C2AE8F20-C2B4-4517-B559-4BF29F4065CB}" type="sibTrans" cxnId="{988B40CB-7639-4BFB-BFD7-537F4955F72A}">
      <dgm:prSet/>
      <dgm:spPr/>
      <dgm:t>
        <a:bodyPr/>
        <a:lstStyle/>
        <a:p>
          <a:endParaRPr lang="en-US"/>
        </a:p>
      </dgm:t>
    </dgm:pt>
    <dgm:pt modelId="{EEAEC37A-C374-4C87-99F3-20DAB6E8E83A}">
      <dgm:prSet/>
      <dgm:spPr/>
      <dgm:t>
        <a:bodyPr/>
        <a:lstStyle/>
        <a:p>
          <a:r>
            <a:rPr lang="en-US"/>
            <a:t>What age group make up most of the bike sales?</a:t>
          </a:r>
        </a:p>
      </dgm:t>
    </dgm:pt>
    <dgm:pt modelId="{E2ABAA2D-2184-4759-A821-7F2043AD98D8}" type="parTrans" cxnId="{47D6DB2F-2F3B-4BC0-B67C-60143AC75F12}">
      <dgm:prSet/>
      <dgm:spPr/>
      <dgm:t>
        <a:bodyPr/>
        <a:lstStyle/>
        <a:p>
          <a:endParaRPr lang="en-US"/>
        </a:p>
      </dgm:t>
    </dgm:pt>
    <dgm:pt modelId="{DA52DD35-179D-4E9E-AC43-882519396594}" type="sibTrans" cxnId="{47D6DB2F-2F3B-4BC0-B67C-60143AC75F12}">
      <dgm:prSet/>
      <dgm:spPr/>
      <dgm:t>
        <a:bodyPr/>
        <a:lstStyle/>
        <a:p>
          <a:endParaRPr lang="en-US"/>
        </a:p>
      </dgm:t>
    </dgm:pt>
    <dgm:pt modelId="{23CBFDB3-D87E-4175-A56F-14E489E5610A}">
      <dgm:prSet/>
      <dgm:spPr/>
      <dgm:t>
        <a:bodyPr/>
        <a:lstStyle/>
        <a:p>
          <a:r>
            <a:rPr lang="en-US"/>
            <a:t>How are the sales volumes split between males and females? </a:t>
          </a:r>
        </a:p>
      </dgm:t>
    </dgm:pt>
    <dgm:pt modelId="{2D78B3A9-EFAE-4BE1-8ED8-93B55140BABD}" type="parTrans" cxnId="{E2CACA5C-A32F-41B6-AE16-A9201FCB75B3}">
      <dgm:prSet/>
      <dgm:spPr/>
      <dgm:t>
        <a:bodyPr/>
        <a:lstStyle/>
        <a:p>
          <a:endParaRPr lang="en-US"/>
        </a:p>
      </dgm:t>
    </dgm:pt>
    <dgm:pt modelId="{932038D3-21CC-4DCC-9A51-4A7311A9C23A}" type="sibTrans" cxnId="{E2CACA5C-A32F-41B6-AE16-A9201FCB75B3}">
      <dgm:prSet/>
      <dgm:spPr/>
      <dgm:t>
        <a:bodyPr/>
        <a:lstStyle/>
        <a:p>
          <a:endParaRPr lang="en-US"/>
        </a:p>
      </dgm:t>
    </dgm:pt>
    <dgm:pt modelId="{25B955E2-F322-4A47-8BA7-42DEE20805F0}">
      <dgm:prSet/>
      <dgm:spPr/>
      <dgm:t>
        <a:bodyPr/>
        <a:lstStyle/>
        <a:p>
          <a:r>
            <a:rPr lang="en-US" dirty="0"/>
            <a:t>How is the profit split across countries and the sub-categories of complimentary goods for bikes?   </a:t>
          </a:r>
        </a:p>
      </dgm:t>
    </dgm:pt>
    <dgm:pt modelId="{5F4F852D-A4BA-4384-BE88-5D36C893DC31}" type="parTrans" cxnId="{EA66D107-3B66-4D1F-BB38-A291174A0676}">
      <dgm:prSet/>
      <dgm:spPr/>
      <dgm:t>
        <a:bodyPr/>
        <a:lstStyle/>
        <a:p>
          <a:endParaRPr lang="en-US"/>
        </a:p>
      </dgm:t>
    </dgm:pt>
    <dgm:pt modelId="{9F44E89F-E7C6-4B0D-AEE3-FAEE8459BF66}" type="sibTrans" cxnId="{EA66D107-3B66-4D1F-BB38-A291174A0676}">
      <dgm:prSet/>
      <dgm:spPr/>
      <dgm:t>
        <a:bodyPr/>
        <a:lstStyle/>
        <a:p>
          <a:endParaRPr lang="en-US"/>
        </a:p>
      </dgm:t>
    </dgm:pt>
    <dgm:pt modelId="{4A17512E-75A8-42CF-9278-167A1FB7B615}">
      <dgm:prSet/>
      <dgm:spPr/>
      <dgm:t>
        <a:bodyPr/>
        <a:lstStyle/>
        <a:p>
          <a:r>
            <a:rPr lang="en-US" dirty="0"/>
            <a:t>What is the yearly profit by country for bike sales?</a:t>
          </a:r>
        </a:p>
      </dgm:t>
    </dgm:pt>
    <dgm:pt modelId="{F4406557-6118-4672-A03B-FAB4C2C3B36F}" type="parTrans" cxnId="{7F864C43-9920-4BE8-A1F1-20E71BFF2516}">
      <dgm:prSet/>
      <dgm:spPr/>
      <dgm:t>
        <a:bodyPr/>
        <a:lstStyle/>
        <a:p>
          <a:endParaRPr lang="en-US"/>
        </a:p>
      </dgm:t>
    </dgm:pt>
    <dgm:pt modelId="{501A2623-C58C-4CBD-A240-713AF1954D8D}" type="sibTrans" cxnId="{7F864C43-9920-4BE8-A1F1-20E71BFF2516}">
      <dgm:prSet/>
      <dgm:spPr/>
      <dgm:t>
        <a:bodyPr/>
        <a:lstStyle/>
        <a:p>
          <a:endParaRPr lang="en-US"/>
        </a:p>
      </dgm:t>
    </dgm:pt>
    <dgm:pt modelId="{25CE26F1-2F36-45BA-B853-14486D3AC6B1}">
      <dgm:prSet/>
      <dgm:spPr/>
      <dgm:t>
        <a:bodyPr/>
        <a:lstStyle/>
        <a:p>
          <a:r>
            <a:rPr lang="en-US" dirty="0"/>
            <a:t>Which sub-category of complimentary goods for bikes made the most profit in sales?</a:t>
          </a:r>
        </a:p>
      </dgm:t>
    </dgm:pt>
    <dgm:pt modelId="{79AC3511-9C1F-4900-B7D6-DE006B43BBF0}" type="parTrans" cxnId="{9EBFDB6B-E9BF-4DE8-9642-A5A2E8170531}">
      <dgm:prSet/>
      <dgm:spPr/>
      <dgm:t>
        <a:bodyPr/>
        <a:lstStyle/>
        <a:p>
          <a:endParaRPr lang="en-US"/>
        </a:p>
      </dgm:t>
    </dgm:pt>
    <dgm:pt modelId="{BB69D9B9-F671-490A-BB0F-72FC2E90B297}" type="sibTrans" cxnId="{9EBFDB6B-E9BF-4DE8-9642-A5A2E8170531}">
      <dgm:prSet/>
      <dgm:spPr/>
      <dgm:t>
        <a:bodyPr/>
        <a:lstStyle/>
        <a:p>
          <a:endParaRPr lang="en-US"/>
        </a:p>
      </dgm:t>
    </dgm:pt>
    <dgm:pt modelId="{3685345D-3338-4A32-8222-839D54F3871F}">
      <dgm:prSet/>
      <dgm:spPr/>
      <dgm:t>
        <a:bodyPr/>
        <a:lstStyle/>
        <a:p>
          <a:r>
            <a:rPr lang="en-US"/>
            <a:t>How do sales compare across countries?</a:t>
          </a:r>
        </a:p>
      </dgm:t>
    </dgm:pt>
    <dgm:pt modelId="{D3424C43-79A0-48E1-8048-9D94907BC2D6}" type="parTrans" cxnId="{118E3703-7F53-4756-80FD-0D298FDD2AD0}">
      <dgm:prSet/>
      <dgm:spPr/>
      <dgm:t>
        <a:bodyPr/>
        <a:lstStyle/>
        <a:p>
          <a:endParaRPr lang="en-US"/>
        </a:p>
      </dgm:t>
    </dgm:pt>
    <dgm:pt modelId="{339FEBD8-D1CB-4DEE-B9B9-322E22AF6ABE}" type="sibTrans" cxnId="{118E3703-7F53-4756-80FD-0D298FDD2AD0}">
      <dgm:prSet/>
      <dgm:spPr/>
      <dgm:t>
        <a:bodyPr/>
        <a:lstStyle/>
        <a:p>
          <a:endParaRPr lang="en-US"/>
        </a:p>
      </dgm:t>
    </dgm:pt>
    <dgm:pt modelId="{ABA1EB16-06BE-45AC-BCD4-5C9EADE0C594}">
      <dgm:prSet/>
      <dgm:spPr/>
      <dgm:t>
        <a:bodyPr/>
        <a:lstStyle/>
        <a:p>
          <a:r>
            <a:rPr lang="en-US"/>
            <a:t>What are the overall benefits and safety risks of using a bike?</a:t>
          </a:r>
        </a:p>
      </dgm:t>
    </dgm:pt>
    <dgm:pt modelId="{75D5EF50-2A79-4B10-8330-D1B0423B72BB}" type="parTrans" cxnId="{BB0B8BC5-D43E-4153-8562-D6D6BA78D03B}">
      <dgm:prSet/>
      <dgm:spPr/>
      <dgm:t>
        <a:bodyPr/>
        <a:lstStyle/>
        <a:p>
          <a:endParaRPr lang="en-US"/>
        </a:p>
      </dgm:t>
    </dgm:pt>
    <dgm:pt modelId="{C16DEED5-F35B-4593-A436-8A8361160163}" type="sibTrans" cxnId="{BB0B8BC5-D43E-4153-8562-D6D6BA78D03B}">
      <dgm:prSet/>
      <dgm:spPr/>
      <dgm:t>
        <a:bodyPr/>
        <a:lstStyle/>
        <a:p>
          <a:endParaRPr lang="en-US"/>
        </a:p>
      </dgm:t>
    </dgm:pt>
    <dgm:pt modelId="{2AC03BCF-A89C-4412-8F44-4844B4D644D0}">
      <dgm:prSet/>
      <dgm:spPr/>
      <dgm:t>
        <a:bodyPr/>
        <a:lstStyle/>
        <a:p>
          <a:r>
            <a:rPr lang="en-US" dirty="0"/>
            <a:t>Are bike sales and uses correlated to obesity trends?</a:t>
          </a:r>
        </a:p>
      </dgm:t>
    </dgm:pt>
    <dgm:pt modelId="{7B559E97-CEDB-4C01-A9EB-11DE658F4191}" type="parTrans" cxnId="{A221D4D2-6383-4248-AD8F-C73EE2A87296}">
      <dgm:prSet/>
      <dgm:spPr/>
      <dgm:t>
        <a:bodyPr/>
        <a:lstStyle/>
        <a:p>
          <a:endParaRPr lang="en-US"/>
        </a:p>
      </dgm:t>
    </dgm:pt>
    <dgm:pt modelId="{07E7616F-40EB-4B7B-9C85-FCCFCC08C77D}" type="sibTrans" cxnId="{A221D4D2-6383-4248-AD8F-C73EE2A87296}">
      <dgm:prSet/>
      <dgm:spPr/>
      <dgm:t>
        <a:bodyPr/>
        <a:lstStyle/>
        <a:p>
          <a:endParaRPr lang="en-US"/>
        </a:p>
      </dgm:t>
    </dgm:pt>
    <dgm:pt modelId="{9CC546F4-6B9F-4FED-9E2F-02153F69A206}">
      <dgm:prSet/>
      <dgm:spPr/>
      <dgm:t>
        <a:bodyPr/>
        <a:lstStyle/>
        <a:p>
          <a:r>
            <a:rPr lang="en-US" dirty="0"/>
            <a:t>Bike accidents vs Vehicle accidents? Which is safer to use?</a:t>
          </a:r>
        </a:p>
      </dgm:t>
    </dgm:pt>
    <dgm:pt modelId="{57615E82-92DE-4135-AF42-BDBB17A6F36B}" type="parTrans" cxnId="{65F7E0AE-65E4-4642-968C-C3EC0868BFB6}">
      <dgm:prSet/>
      <dgm:spPr/>
      <dgm:t>
        <a:bodyPr/>
        <a:lstStyle/>
        <a:p>
          <a:endParaRPr lang="en-US"/>
        </a:p>
      </dgm:t>
    </dgm:pt>
    <dgm:pt modelId="{02A0731C-19E9-4C91-AD52-02952DA9F900}" type="sibTrans" cxnId="{65F7E0AE-65E4-4642-968C-C3EC0868BFB6}">
      <dgm:prSet/>
      <dgm:spPr/>
      <dgm:t>
        <a:bodyPr/>
        <a:lstStyle/>
        <a:p>
          <a:endParaRPr lang="en-US"/>
        </a:p>
      </dgm:t>
    </dgm:pt>
    <dgm:pt modelId="{87CB0BB1-99E0-4BB4-A0BD-B3DCE83753F2}">
      <dgm:prSet/>
      <dgm:spPr/>
      <dgm:t>
        <a:bodyPr/>
        <a:lstStyle/>
        <a:p>
          <a:r>
            <a:rPr lang="en-US"/>
            <a:t>How is the emissions rate compared to bike sales?</a:t>
          </a:r>
        </a:p>
      </dgm:t>
    </dgm:pt>
    <dgm:pt modelId="{FB2BE8CA-E956-4860-AC1C-5BBAD207D414}" type="parTrans" cxnId="{6780F9EE-276B-4775-841D-D91F38B9AA6F}">
      <dgm:prSet/>
      <dgm:spPr/>
      <dgm:t>
        <a:bodyPr/>
        <a:lstStyle/>
        <a:p>
          <a:endParaRPr lang="en-US"/>
        </a:p>
      </dgm:t>
    </dgm:pt>
    <dgm:pt modelId="{FC886710-A2E0-437A-90BF-F081D664EDE2}" type="sibTrans" cxnId="{6780F9EE-276B-4775-841D-D91F38B9AA6F}">
      <dgm:prSet/>
      <dgm:spPr/>
      <dgm:t>
        <a:bodyPr/>
        <a:lstStyle/>
        <a:p>
          <a:endParaRPr lang="en-US"/>
        </a:p>
      </dgm:t>
    </dgm:pt>
    <dgm:pt modelId="{5396B85A-60C8-114D-B429-85611F1F7245}" type="pres">
      <dgm:prSet presAssocID="{870E5B43-6B6C-43D4-84D8-68EE69C90A80}" presName="diagram" presStyleCnt="0">
        <dgm:presLayoutVars>
          <dgm:dir/>
          <dgm:resizeHandles val="exact"/>
        </dgm:presLayoutVars>
      </dgm:prSet>
      <dgm:spPr/>
    </dgm:pt>
    <dgm:pt modelId="{81B19480-7004-194E-BFCD-475EAF1166E8}" type="pres">
      <dgm:prSet presAssocID="{559FD7E7-A584-4D74-B532-92A38870BD31}" presName="node" presStyleLbl="node1" presStyleIdx="0" presStyleCnt="12">
        <dgm:presLayoutVars>
          <dgm:bulletEnabled val="1"/>
        </dgm:presLayoutVars>
      </dgm:prSet>
      <dgm:spPr/>
    </dgm:pt>
    <dgm:pt modelId="{012485D7-B5C7-D448-9594-ED95C20AACE1}" type="pres">
      <dgm:prSet presAssocID="{CE616A8B-064C-4BB8-B9FD-864B826CB309}" presName="sibTrans" presStyleCnt="0"/>
      <dgm:spPr/>
    </dgm:pt>
    <dgm:pt modelId="{5266A22F-7312-0042-94FA-E96D83F3AFDF}" type="pres">
      <dgm:prSet presAssocID="{1A8041F1-B970-4E0A-A4E6-071B09088A1F}" presName="node" presStyleLbl="node1" presStyleIdx="1" presStyleCnt="12">
        <dgm:presLayoutVars>
          <dgm:bulletEnabled val="1"/>
        </dgm:presLayoutVars>
      </dgm:prSet>
      <dgm:spPr/>
    </dgm:pt>
    <dgm:pt modelId="{BE8BB681-AA13-604F-B994-3F1759E2BF2D}" type="pres">
      <dgm:prSet presAssocID="{C2AE8F20-C2B4-4517-B559-4BF29F4065CB}" presName="sibTrans" presStyleCnt="0"/>
      <dgm:spPr/>
    </dgm:pt>
    <dgm:pt modelId="{6DD2CD25-B4D3-2C4D-8AB3-063FBB7AA38F}" type="pres">
      <dgm:prSet presAssocID="{EEAEC37A-C374-4C87-99F3-20DAB6E8E83A}" presName="node" presStyleLbl="node1" presStyleIdx="2" presStyleCnt="12">
        <dgm:presLayoutVars>
          <dgm:bulletEnabled val="1"/>
        </dgm:presLayoutVars>
      </dgm:prSet>
      <dgm:spPr/>
    </dgm:pt>
    <dgm:pt modelId="{6C9EC57A-97DD-B149-9E04-D2761151920B}" type="pres">
      <dgm:prSet presAssocID="{DA52DD35-179D-4E9E-AC43-882519396594}" presName="sibTrans" presStyleCnt="0"/>
      <dgm:spPr/>
    </dgm:pt>
    <dgm:pt modelId="{7718D72A-4E44-4740-B419-85C99AF3FADD}" type="pres">
      <dgm:prSet presAssocID="{23CBFDB3-D87E-4175-A56F-14E489E5610A}" presName="node" presStyleLbl="node1" presStyleIdx="3" presStyleCnt="12">
        <dgm:presLayoutVars>
          <dgm:bulletEnabled val="1"/>
        </dgm:presLayoutVars>
      </dgm:prSet>
      <dgm:spPr/>
    </dgm:pt>
    <dgm:pt modelId="{417B3DD7-D05E-034B-8B79-A29FE804401C}" type="pres">
      <dgm:prSet presAssocID="{932038D3-21CC-4DCC-9A51-4A7311A9C23A}" presName="sibTrans" presStyleCnt="0"/>
      <dgm:spPr/>
    </dgm:pt>
    <dgm:pt modelId="{CB8EF0A0-B7FE-6244-AAFD-32BF6E00E15A}" type="pres">
      <dgm:prSet presAssocID="{25B955E2-F322-4A47-8BA7-42DEE20805F0}" presName="node" presStyleLbl="node1" presStyleIdx="4" presStyleCnt="12">
        <dgm:presLayoutVars>
          <dgm:bulletEnabled val="1"/>
        </dgm:presLayoutVars>
      </dgm:prSet>
      <dgm:spPr/>
    </dgm:pt>
    <dgm:pt modelId="{58AF3D45-63A3-5640-B82E-FCB6CFBE594E}" type="pres">
      <dgm:prSet presAssocID="{9F44E89F-E7C6-4B0D-AEE3-FAEE8459BF66}" presName="sibTrans" presStyleCnt="0"/>
      <dgm:spPr/>
    </dgm:pt>
    <dgm:pt modelId="{B567C1AA-DDB6-A14B-B2EB-DD8F9DD4A84F}" type="pres">
      <dgm:prSet presAssocID="{4A17512E-75A8-42CF-9278-167A1FB7B615}" presName="node" presStyleLbl="node1" presStyleIdx="5" presStyleCnt="12">
        <dgm:presLayoutVars>
          <dgm:bulletEnabled val="1"/>
        </dgm:presLayoutVars>
      </dgm:prSet>
      <dgm:spPr/>
    </dgm:pt>
    <dgm:pt modelId="{26F4BBF5-CD62-6845-9B0F-7D7A5C271114}" type="pres">
      <dgm:prSet presAssocID="{501A2623-C58C-4CBD-A240-713AF1954D8D}" presName="sibTrans" presStyleCnt="0"/>
      <dgm:spPr/>
    </dgm:pt>
    <dgm:pt modelId="{392CBD63-844A-F549-B4CF-31D790743FDD}" type="pres">
      <dgm:prSet presAssocID="{25CE26F1-2F36-45BA-B853-14486D3AC6B1}" presName="node" presStyleLbl="node1" presStyleIdx="6" presStyleCnt="12">
        <dgm:presLayoutVars>
          <dgm:bulletEnabled val="1"/>
        </dgm:presLayoutVars>
      </dgm:prSet>
      <dgm:spPr/>
    </dgm:pt>
    <dgm:pt modelId="{F1C7D8E9-DD43-A84E-A263-3031E2403E22}" type="pres">
      <dgm:prSet presAssocID="{BB69D9B9-F671-490A-BB0F-72FC2E90B297}" presName="sibTrans" presStyleCnt="0"/>
      <dgm:spPr/>
    </dgm:pt>
    <dgm:pt modelId="{1A59C5A0-9A7E-3740-8283-3DF8084F7FFD}" type="pres">
      <dgm:prSet presAssocID="{3685345D-3338-4A32-8222-839D54F3871F}" presName="node" presStyleLbl="node1" presStyleIdx="7" presStyleCnt="12">
        <dgm:presLayoutVars>
          <dgm:bulletEnabled val="1"/>
        </dgm:presLayoutVars>
      </dgm:prSet>
      <dgm:spPr/>
    </dgm:pt>
    <dgm:pt modelId="{AEC387A0-67E6-4E45-99DF-3F72F65981D7}" type="pres">
      <dgm:prSet presAssocID="{339FEBD8-D1CB-4DEE-B9B9-322E22AF6ABE}" presName="sibTrans" presStyleCnt="0"/>
      <dgm:spPr/>
    </dgm:pt>
    <dgm:pt modelId="{2FB67194-5FCB-0744-B4C3-5525E075EF7E}" type="pres">
      <dgm:prSet presAssocID="{ABA1EB16-06BE-45AC-BCD4-5C9EADE0C594}" presName="node" presStyleLbl="node1" presStyleIdx="8" presStyleCnt="12">
        <dgm:presLayoutVars>
          <dgm:bulletEnabled val="1"/>
        </dgm:presLayoutVars>
      </dgm:prSet>
      <dgm:spPr/>
    </dgm:pt>
    <dgm:pt modelId="{D7E4D9F8-9EEA-374E-8A22-D7156B050231}" type="pres">
      <dgm:prSet presAssocID="{C16DEED5-F35B-4593-A436-8A8361160163}" presName="sibTrans" presStyleCnt="0"/>
      <dgm:spPr/>
    </dgm:pt>
    <dgm:pt modelId="{16E6F11C-1970-0049-8F94-520BA3BC9EDF}" type="pres">
      <dgm:prSet presAssocID="{2AC03BCF-A89C-4412-8F44-4844B4D644D0}" presName="node" presStyleLbl="node1" presStyleIdx="9" presStyleCnt="12">
        <dgm:presLayoutVars>
          <dgm:bulletEnabled val="1"/>
        </dgm:presLayoutVars>
      </dgm:prSet>
      <dgm:spPr/>
    </dgm:pt>
    <dgm:pt modelId="{7F8D441B-9B77-3D42-92E9-2AA60CACF99C}" type="pres">
      <dgm:prSet presAssocID="{07E7616F-40EB-4B7B-9C85-FCCFCC08C77D}" presName="sibTrans" presStyleCnt="0"/>
      <dgm:spPr/>
    </dgm:pt>
    <dgm:pt modelId="{8C102B43-2731-9743-B297-A57BBF53B5BE}" type="pres">
      <dgm:prSet presAssocID="{9CC546F4-6B9F-4FED-9E2F-02153F69A206}" presName="node" presStyleLbl="node1" presStyleIdx="10" presStyleCnt="12">
        <dgm:presLayoutVars>
          <dgm:bulletEnabled val="1"/>
        </dgm:presLayoutVars>
      </dgm:prSet>
      <dgm:spPr/>
    </dgm:pt>
    <dgm:pt modelId="{1BD0A853-242C-1648-90B1-C0D44F44CD9E}" type="pres">
      <dgm:prSet presAssocID="{02A0731C-19E9-4C91-AD52-02952DA9F900}" presName="sibTrans" presStyleCnt="0"/>
      <dgm:spPr/>
    </dgm:pt>
    <dgm:pt modelId="{0227D4F9-EDC5-C342-B0D7-6DB8A8AC18E7}" type="pres">
      <dgm:prSet presAssocID="{87CB0BB1-99E0-4BB4-A0BD-B3DCE83753F2}" presName="node" presStyleLbl="node1" presStyleIdx="11" presStyleCnt="12">
        <dgm:presLayoutVars>
          <dgm:bulletEnabled val="1"/>
        </dgm:presLayoutVars>
      </dgm:prSet>
      <dgm:spPr/>
    </dgm:pt>
  </dgm:ptLst>
  <dgm:cxnLst>
    <dgm:cxn modelId="{118E3703-7F53-4756-80FD-0D298FDD2AD0}" srcId="{870E5B43-6B6C-43D4-84D8-68EE69C90A80}" destId="{3685345D-3338-4A32-8222-839D54F3871F}" srcOrd="7" destOrd="0" parTransId="{D3424C43-79A0-48E1-8048-9D94907BC2D6}" sibTransId="{339FEBD8-D1CB-4DEE-B9B9-322E22AF6ABE}"/>
    <dgm:cxn modelId="{EA66D107-3B66-4D1F-BB38-A291174A0676}" srcId="{870E5B43-6B6C-43D4-84D8-68EE69C90A80}" destId="{25B955E2-F322-4A47-8BA7-42DEE20805F0}" srcOrd="4" destOrd="0" parTransId="{5F4F852D-A4BA-4384-BE88-5D36C893DC31}" sibTransId="{9F44E89F-E7C6-4B0D-AEE3-FAEE8459BF66}"/>
    <dgm:cxn modelId="{1EFE9411-1F30-A149-A138-127177DB0E27}" type="presOf" srcId="{2AC03BCF-A89C-4412-8F44-4844B4D644D0}" destId="{16E6F11C-1970-0049-8F94-520BA3BC9EDF}" srcOrd="0" destOrd="0" presId="urn:microsoft.com/office/officeart/2005/8/layout/default"/>
    <dgm:cxn modelId="{FA1DB518-7103-9843-B827-DFA4149BE8CF}" type="presOf" srcId="{25B955E2-F322-4A47-8BA7-42DEE20805F0}" destId="{CB8EF0A0-B7FE-6244-AAFD-32BF6E00E15A}" srcOrd="0" destOrd="0" presId="urn:microsoft.com/office/officeart/2005/8/layout/default"/>
    <dgm:cxn modelId="{1F149127-7D25-4AA9-8B0D-7A062533C993}" srcId="{870E5B43-6B6C-43D4-84D8-68EE69C90A80}" destId="{559FD7E7-A584-4D74-B532-92A38870BD31}" srcOrd="0" destOrd="0" parTransId="{E50C4C06-D08A-4620-95CF-A7B86E6DB418}" sibTransId="{CE616A8B-064C-4BB8-B9FD-864B826CB309}"/>
    <dgm:cxn modelId="{8B79B32D-AFAD-BB4A-9ACD-A8D8B11EFBA7}" type="presOf" srcId="{870E5B43-6B6C-43D4-84D8-68EE69C90A80}" destId="{5396B85A-60C8-114D-B429-85611F1F7245}" srcOrd="0" destOrd="0" presId="urn:microsoft.com/office/officeart/2005/8/layout/default"/>
    <dgm:cxn modelId="{47D6DB2F-2F3B-4BC0-B67C-60143AC75F12}" srcId="{870E5B43-6B6C-43D4-84D8-68EE69C90A80}" destId="{EEAEC37A-C374-4C87-99F3-20DAB6E8E83A}" srcOrd="2" destOrd="0" parTransId="{E2ABAA2D-2184-4759-A821-7F2043AD98D8}" sibTransId="{DA52DD35-179D-4E9E-AC43-882519396594}"/>
    <dgm:cxn modelId="{EB33F830-9BFE-A241-B2AE-E9BCB185CED3}" type="presOf" srcId="{EEAEC37A-C374-4C87-99F3-20DAB6E8E83A}" destId="{6DD2CD25-B4D3-2C4D-8AB3-063FBB7AA38F}" srcOrd="0" destOrd="0" presId="urn:microsoft.com/office/officeart/2005/8/layout/default"/>
    <dgm:cxn modelId="{9294EA32-5933-5147-A323-6CA1D9CA02EE}" type="presOf" srcId="{4A17512E-75A8-42CF-9278-167A1FB7B615}" destId="{B567C1AA-DDB6-A14B-B2EB-DD8F9DD4A84F}" srcOrd="0" destOrd="0" presId="urn:microsoft.com/office/officeart/2005/8/layout/default"/>
    <dgm:cxn modelId="{6B94643E-69F6-B442-A495-0CA5416DD08A}" type="presOf" srcId="{23CBFDB3-D87E-4175-A56F-14E489E5610A}" destId="{7718D72A-4E44-4740-B419-85C99AF3FADD}" srcOrd="0" destOrd="0" presId="urn:microsoft.com/office/officeart/2005/8/layout/default"/>
    <dgm:cxn modelId="{7F864C43-9920-4BE8-A1F1-20E71BFF2516}" srcId="{870E5B43-6B6C-43D4-84D8-68EE69C90A80}" destId="{4A17512E-75A8-42CF-9278-167A1FB7B615}" srcOrd="5" destOrd="0" parTransId="{F4406557-6118-4672-A03B-FAB4C2C3B36F}" sibTransId="{501A2623-C58C-4CBD-A240-713AF1954D8D}"/>
    <dgm:cxn modelId="{E2CACA5C-A32F-41B6-AE16-A9201FCB75B3}" srcId="{870E5B43-6B6C-43D4-84D8-68EE69C90A80}" destId="{23CBFDB3-D87E-4175-A56F-14E489E5610A}" srcOrd="3" destOrd="0" parTransId="{2D78B3A9-EFAE-4BE1-8ED8-93B55140BABD}" sibTransId="{932038D3-21CC-4DCC-9A51-4A7311A9C23A}"/>
    <dgm:cxn modelId="{11D49B6B-ED82-A646-B189-BC526D713167}" type="presOf" srcId="{1A8041F1-B970-4E0A-A4E6-071B09088A1F}" destId="{5266A22F-7312-0042-94FA-E96D83F3AFDF}" srcOrd="0" destOrd="0" presId="urn:microsoft.com/office/officeart/2005/8/layout/default"/>
    <dgm:cxn modelId="{9EBFDB6B-E9BF-4DE8-9642-A5A2E8170531}" srcId="{870E5B43-6B6C-43D4-84D8-68EE69C90A80}" destId="{25CE26F1-2F36-45BA-B853-14486D3AC6B1}" srcOrd="6" destOrd="0" parTransId="{79AC3511-9C1F-4900-B7D6-DE006B43BBF0}" sibTransId="{BB69D9B9-F671-490A-BB0F-72FC2E90B297}"/>
    <dgm:cxn modelId="{36476E93-5CD0-F844-AE7D-4A09C2D53AB9}" type="presOf" srcId="{25CE26F1-2F36-45BA-B853-14486D3AC6B1}" destId="{392CBD63-844A-F549-B4CF-31D790743FDD}" srcOrd="0" destOrd="0" presId="urn:microsoft.com/office/officeart/2005/8/layout/default"/>
    <dgm:cxn modelId="{B5610D97-D360-5B40-984C-B3ED16B17620}" type="presOf" srcId="{3685345D-3338-4A32-8222-839D54F3871F}" destId="{1A59C5A0-9A7E-3740-8283-3DF8084F7FFD}" srcOrd="0" destOrd="0" presId="urn:microsoft.com/office/officeart/2005/8/layout/default"/>
    <dgm:cxn modelId="{5371209B-9A20-3B47-B433-209687A368AB}" type="presOf" srcId="{87CB0BB1-99E0-4BB4-A0BD-B3DCE83753F2}" destId="{0227D4F9-EDC5-C342-B0D7-6DB8A8AC18E7}" srcOrd="0" destOrd="0" presId="urn:microsoft.com/office/officeart/2005/8/layout/default"/>
    <dgm:cxn modelId="{4BC1F29C-A5E1-3540-A3D3-77D989DF29A3}" type="presOf" srcId="{ABA1EB16-06BE-45AC-BCD4-5C9EADE0C594}" destId="{2FB67194-5FCB-0744-B4C3-5525E075EF7E}" srcOrd="0" destOrd="0" presId="urn:microsoft.com/office/officeart/2005/8/layout/default"/>
    <dgm:cxn modelId="{65F7E0AE-65E4-4642-968C-C3EC0868BFB6}" srcId="{870E5B43-6B6C-43D4-84D8-68EE69C90A80}" destId="{9CC546F4-6B9F-4FED-9E2F-02153F69A206}" srcOrd="10" destOrd="0" parTransId="{57615E82-92DE-4135-AF42-BDBB17A6F36B}" sibTransId="{02A0731C-19E9-4C91-AD52-02952DA9F900}"/>
    <dgm:cxn modelId="{BB0B8BC5-D43E-4153-8562-D6D6BA78D03B}" srcId="{870E5B43-6B6C-43D4-84D8-68EE69C90A80}" destId="{ABA1EB16-06BE-45AC-BCD4-5C9EADE0C594}" srcOrd="8" destOrd="0" parTransId="{75D5EF50-2A79-4B10-8330-D1B0423B72BB}" sibTransId="{C16DEED5-F35B-4593-A436-8A8361160163}"/>
    <dgm:cxn modelId="{740AC4C5-A7DA-1845-80AC-24042F9A386A}" type="presOf" srcId="{559FD7E7-A584-4D74-B532-92A38870BD31}" destId="{81B19480-7004-194E-BFCD-475EAF1166E8}" srcOrd="0" destOrd="0" presId="urn:microsoft.com/office/officeart/2005/8/layout/default"/>
    <dgm:cxn modelId="{988B40CB-7639-4BFB-BFD7-537F4955F72A}" srcId="{870E5B43-6B6C-43D4-84D8-68EE69C90A80}" destId="{1A8041F1-B970-4E0A-A4E6-071B09088A1F}" srcOrd="1" destOrd="0" parTransId="{BF7219F6-026B-4251-B7F1-FB74AFBE5B90}" sibTransId="{C2AE8F20-C2B4-4517-B559-4BF29F4065CB}"/>
    <dgm:cxn modelId="{A221D4D2-6383-4248-AD8F-C73EE2A87296}" srcId="{870E5B43-6B6C-43D4-84D8-68EE69C90A80}" destId="{2AC03BCF-A89C-4412-8F44-4844B4D644D0}" srcOrd="9" destOrd="0" parTransId="{7B559E97-CEDB-4C01-A9EB-11DE658F4191}" sibTransId="{07E7616F-40EB-4B7B-9C85-FCCFCC08C77D}"/>
    <dgm:cxn modelId="{C6734CD3-15FA-A441-8587-0F58312E9DD0}" type="presOf" srcId="{9CC546F4-6B9F-4FED-9E2F-02153F69A206}" destId="{8C102B43-2731-9743-B297-A57BBF53B5BE}" srcOrd="0" destOrd="0" presId="urn:microsoft.com/office/officeart/2005/8/layout/default"/>
    <dgm:cxn modelId="{6780F9EE-276B-4775-841D-D91F38B9AA6F}" srcId="{870E5B43-6B6C-43D4-84D8-68EE69C90A80}" destId="{87CB0BB1-99E0-4BB4-A0BD-B3DCE83753F2}" srcOrd="11" destOrd="0" parTransId="{FB2BE8CA-E956-4860-AC1C-5BBAD207D414}" sibTransId="{FC886710-A2E0-437A-90BF-F081D664EDE2}"/>
    <dgm:cxn modelId="{0625C615-7FE7-9E4D-9464-86930F79DB3A}" type="presParOf" srcId="{5396B85A-60C8-114D-B429-85611F1F7245}" destId="{81B19480-7004-194E-BFCD-475EAF1166E8}" srcOrd="0" destOrd="0" presId="urn:microsoft.com/office/officeart/2005/8/layout/default"/>
    <dgm:cxn modelId="{EBBE1A38-9ABC-7242-874C-9D63E00451C9}" type="presParOf" srcId="{5396B85A-60C8-114D-B429-85611F1F7245}" destId="{012485D7-B5C7-D448-9594-ED95C20AACE1}" srcOrd="1" destOrd="0" presId="urn:microsoft.com/office/officeart/2005/8/layout/default"/>
    <dgm:cxn modelId="{2E686D4C-3A90-054C-ABAD-1CBE6FDC05D0}" type="presParOf" srcId="{5396B85A-60C8-114D-B429-85611F1F7245}" destId="{5266A22F-7312-0042-94FA-E96D83F3AFDF}" srcOrd="2" destOrd="0" presId="urn:microsoft.com/office/officeart/2005/8/layout/default"/>
    <dgm:cxn modelId="{ECACA389-58F9-934A-AE97-6B300B110416}" type="presParOf" srcId="{5396B85A-60C8-114D-B429-85611F1F7245}" destId="{BE8BB681-AA13-604F-B994-3F1759E2BF2D}" srcOrd="3" destOrd="0" presId="urn:microsoft.com/office/officeart/2005/8/layout/default"/>
    <dgm:cxn modelId="{757AA79E-C1E9-C446-AA57-30FB8FA58701}" type="presParOf" srcId="{5396B85A-60C8-114D-B429-85611F1F7245}" destId="{6DD2CD25-B4D3-2C4D-8AB3-063FBB7AA38F}" srcOrd="4" destOrd="0" presId="urn:microsoft.com/office/officeart/2005/8/layout/default"/>
    <dgm:cxn modelId="{F47B3B68-D3F6-8D47-AEDA-A4B44B4EADCE}" type="presParOf" srcId="{5396B85A-60C8-114D-B429-85611F1F7245}" destId="{6C9EC57A-97DD-B149-9E04-D2761151920B}" srcOrd="5" destOrd="0" presId="urn:microsoft.com/office/officeart/2005/8/layout/default"/>
    <dgm:cxn modelId="{0C750E56-D797-024B-9C6E-7C2DA3DC3526}" type="presParOf" srcId="{5396B85A-60C8-114D-B429-85611F1F7245}" destId="{7718D72A-4E44-4740-B419-85C99AF3FADD}" srcOrd="6" destOrd="0" presId="urn:microsoft.com/office/officeart/2005/8/layout/default"/>
    <dgm:cxn modelId="{7B4CD475-CADF-A94D-9563-4659D3117E58}" type="presParOf" srcId="{5396B85A-60C8-114D-B429-85611F1F7245}" destId="{417B3DD7-D05E-034B-8B79-A29FE804401C}" srcOrd="7" destOrd="0" presId="urn:microsoft.com/office/officeart/2005/8/layout/default"/>
    <dgm:cxn modelId="{BA322D9B-5CA6-6742-9D18-4B5FF633742D}" type="presParOf" srcId="{5396B85A-60C8-114D-B429-85611F1F7245}" destId="{CB8EF0A0-B7FE-6244-AAFD-32BF6E00E15A}" srcOrd="8" destOrd="0" presId="urn:microsoft.com/office/officeart/2005/8/layout/default"/>
    <dgm:cxn modelId="{968EBB70-CE45-D244-A0FD-3074FB01D36F}" type="presParOf" srcId="{5396B85A-60C8-114D-B429-85611F1F7245}" destId="{58AF3D45-63A3-5640-B82E-FCB6CFBE594E}" srcOrd="9" destOrd="0" presId="urn:microsoft.com/office/officeart/2005/8/layout/default"/>
    <dgm:cxn modelId="{F5919FFF-CE16-A54A-A8A7-60716CB9FF5B}" type="presParOf" srcId="{5396B85A-60C8-114D-B429-85611F1F7245}" destId="{B567C1AA-DDB6-A14B-B2EB-DD8F9DD4A84F}" srcOrd="10" destOrd="0" presId="urn:microsoft.com/office/officeart/2005/8/layout/default"/>
    <dgm:cxn modelId="{C0112619-0774-3741-A365-BC99A4B1C2E0}" type="presParOf" srcId="{5396B85A-60C8-114D-B429-85611F1F7245}" destId="{26F4BBF5-CD62-6845-9B0F-7D7A5C271114}" srcOrd="11" destOrd="0" presId="urn:microsoft.com/office/officeart/2005/8/layout/default"/>
    <dgm:cxn modelId="{8B13E44C-4A1D-3D41-AE5A-F27A3CEA0941}" type="presParOf" srcId="{5396B85A-60C8-114D-B429-85611F1F7245}" destId="{392CBD63-844A-F549-B4CF-31D790743FDD}" srcOrd="12" destOrd="0" presId="urn:microsoft.com/office/officeart/2005/8/layout/default"/>
    <dgm:cxn modelId="{FE57963C-788E-6849-8B21-D737B1067D91}" type="presParOf" srcId="{5396B85A-60C8-114D-B429-85611F1F7245}" destId="{F1C7D8E9-DD43-A84E-A263-3031E2403E22}" srcOrd="13" destOrd="0" presId="urn:microsoft.com/office/officeart/2005/8/layout/default"/>
    <dgm:cxn modelId="{106FC2B1-A215-9C42-BED9-B85C1047E786}" type="presParOf" srcId="{5396B85A-60C8-114D-B429-85611F1F7245}" destId="{1A59C5A0-9A7E-3740-8283-3DF8084F7FFD}" srcOrd="14" destOrd="0" presId="urn:microsoft.com/office/officeart/2005/8/layout/default"/>
    <dgm:cxn modelId="{0585ED30-9105-AE41-A06E-B745716B7119}" type="presParOf" srcId="{5396B85A-60C8-114D-B429-85611F1F7245}" destId="{AEC387A0-67E6-4E45-99DF-3F72F65981D7}" srcOrd="15" destOrd="0" presId="urn:microsoft.com/office/officeart/2005/8/layout/default"/>
    <dgm:cxn modelId="{62BEAF94-A8C0-AF4B-8258-68B1B9FD094A}" type="presParOf" srcId="{5396B85A-60C8-114D-B429-85611F1F7245}" destId="{2FB67194-5FCB-0744-B4C3-5525E075EF7E}" srcOrd="16" destOrd="0" presId="urn:microsoft.com/office/officeart/2005/8/layout/default"/>
    <dgm:cxn modelId="{AEC7CE15-47ED-884D-AFC4-3A8A7E7D17CB}" type="presParOf" srcId="{5396B85A-60C8-114D-B429-85611F1F7245}" destId="{D7E4D9F8-9EEA-374E-8A22-D7156B050231}" srcOrd="17" destOrd="0" presId="urn:microsoft.com/office/officeart/2005/8/layout/default"/>
    <dgm:cxn modelId="{984B9428-040E-1444-A849-D636F48A492F}" type="presParOf" srcId="{5396B85A-60C8-114D-B429-85611F1F7245}" destId="{16E6F11C-1970-0049-8F94-520BA3BC9EDF}" srcOrd="18" destOrd="0" presId="urn:microsoft.com/office/officeart/2005/8/layout/default"/>
    <dgm:cxn modelId="{C6E9B7B8-DB3F-3040-B7BC-45A0374CB086}" type="presParOf" srcId="{5396B85A-60C8-114D-B429-85611F1F7245}" destId="{7F8D441B-9B77-3D42-92E9-2AA60CACF99C}" srcOrd="19" destOrd="0" presId="urn:microsoft.com/office/officeart/2005/8/layout/default"/>
    <dgm:cxn modelId="{1F45FDA1-EB6A-834F-842A-722BA2733885}" type="presParOf" srcId="{5396B85A-60C8-114D-B429-85611F1F7245}" destId="{8C102B43-2731-9743-B297-A57BBF53B5BE}" srcOrd="20" destOrd="0" presId="urn:microsoft.com/office/officeart/2005/8/layout/default"/>
    <dgm:cxn modelId="{E8B0820E-F077-1F46-B8A7-D7B270206A31}" type="presParOf" srcId="{5396B85A-60C8-114D-B429-85611F1F7245}" destId="{1BD0A853-242C-1648-90B1-C0D44F44CD9E}" srcOrd="21" destOrd="0" presId="urn:microsoft.com/office/officeart/2005/8/layout/default"/>
    <dgm:cxn modelId="{4B083E1C-B5D6-284F-B7F2-226118480D34}" type="presParOf" srcId="{5396B85A-60C8-114D-B429-85611F1F7245}" destId="{0227D4F9-EDC5-C342-B0D7-6DB8A8AC18E7}"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6EBED7-D02C-4B94-A212-A2DD9D2ACB7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0DB6323-052E-4AB7-8C84-601C159164DF}">
      <dgm:prSet/>
      <dgm:spPr>
        <a:solidFill>
          <a:schemeClr val="accent3"/>
        </a:solidFill>
      </dgm:spPr>
      <dgm:t>
        <a:bodyPr/>
        <a:lstStyle/>
        <a:p>
          <a:r>
            <a:rPr lang="en-US" dirty="0"/>
            <a:t>The United States has the highest revenue, profit, and number of bike sales across the observed countries. </a:t>
          </a:r>
        </a:p>
      </dgm:t>
    </dgm:pt>
    <dgm:pt modelId="{D615D13A-E3D7-48DF-BC75-747600717B08}" type="parTrans" cxnId="{A5B1727B-7BF3-4295-BBF1-69CD39896EAA}">
      <dgm:prSet/>
      <dgm:spPr/>
      <dgm:t>
        <a:bodyPr/>
        <a:lstStyle/>
        <a:p>
          <a:endParaRPr lang="en-US"/>
        </a:p>
      </dgm:t>
    </dgm:pt>
    <dgm:pt modelId="{EAFEE5B8-DFC8-4797-93D0-7A35AF749BFA}" type="sibTrans" cxnId="{A5B1727B-7BF3-4295-BBF1-69CD39896EAA}">
      <dgm:prSet/>
      <dgm:spPr/>
      <dgm:t>
        <a:bodyPr/>
        <a:lstStyle/>
        <a:p>
          <a:endParaRPr lang="en-US"/>
        </a:p>
      </dgm:t>
    </dgm:pt>
    <dgm:pt modelId="{CB2ECA82-0D43-4B4F-B2B0-0E3FE16A00F4}">
      <dgm:prSet/>
      <dgm:spPr>
        <a:solidFill>
          <a:schemeClr val="accent3"/>
        </a:solidFill>
      </dgm:spPr>
      <dgm:t>
        <a:bodyPr/>
        <a:lstStyle/>
        <a:p>
          <a:r>
            <a:rPr lang="en-US" dirty="0"/>
            <a:t>After the United States, Australia, The UK, Germany, France, and Canada follows behind in that order in sales volumes.</a:t>
          </a:r>
        </a:p>
      </dgm:t>
    </dgm:pt>
    <dgm:pt modelId="{C13196A2-5ACA-4478-A061-81E0AFF21910}" type="parTrans" cxnId="{CBBCD3CD-0050-4224-B51F-53901736DA1F}">
      <dgm:prSet/>
      <dgm:spPr/>
      <dgm:t>
        <a:bodyPr/>
        <a:lstStyle/>
        <a:p>
          <a:endParaRPr lang="en-US"/>
        </a:p>
      </dgm:t>
    </dgm:pt>
    <dgm:pt modelId="{E3CB3BE6-5423-4BD2-BD2B-59A599264EEC}" type="sibTrans" cxnId="{CBBCD3CD-0050-4224-B51F-53901736DA1F}">
      <dgm:prSet/>
      <dgm:spPr/>
      <dgm:t>
        <a:bodyPr/>
        <a:lstStyle/>
        <a:p>
          <a:endParaRPr lang="en-US"/>
        </a:p>
      </dgm:t>
    </dgm:pt>
    <dgm:pt modelId="{71609F44-BD5C-4232-92FB-FBDB5C889F5B}">
      <dgm:prSet/>
      <dgm:spPr>
        <a:solidFill>
          <a:schemeClr val="accent3"/>
        </a:solidFill>
      </dgm:spPr>
      <dgm:t>
        <a:bodyPr/>
        <a:lstStyle/>
        <a:p>
          <a:r>
            <a:rPr lang="en-US" dirty="0"/>
            <a:t>Males make up 51.59% and Females make up 48.41% of bike sales. Though males bought more bikes, the split is fairly even.</a:t>
          </a:r>
        </a:p>
      </dgm:t>
    </dgm:pt>
    <dgm:pt modelId="{9CDC1F29-921F-4725-A0F2-76C401CBF4C1}" type="parTrans" cxnId="{B8B8767C-6969-4DAC-9E6A-03B6A275FC8F}">
      <dgm:prSet/>
      <dgm:spPr/>
      <dgm:t>
        <a:bodyPr/>
        <a:lstStyle/>
        <a:p>
          <a:endParaRPr lang="en-US"/>
        </a:p>
      </dgm:t>
    </dgm:pt>
    <dgm:pt modelId="{BF591F85-7679-46F7-B487-762528F7C471}" type="sibTrans" cxnId="{B8B8767C-6969-4DAC-9E6A-03B6A275FC8F}">
      <dgm:prSet/>
      <dgm:spPr/>
      <dgm:t>
        <a:bodyPr/>
        <a:lstStyle/>
        <a:p>
          <a:endParaRPr lang="en-US"/>
        </a:p>
      </dgm:t>
    </dgm:pt>
    <dgm:pt modelId="{447E4536-B3B2-44E3-BA8A-33BC289EC9F7}">
      <dgm:prSet/>
      <dgm:spPr>
        <a:solidFill>
          <a:schemeClr val="accent3"/>
        </a:solidFill>
      </dgm:spPr>
      <dgm:t>
        <a:bodyPr/>
        <a:lstStyle/>
        <a:p>
          <a:r>
            <a:rPr lang="en-US" dirty="0"/>
            <a:t>Road bikes make up the highest amount of profit in the sub-categories.</a:t>
          </a:r>
        </a:p>
      </dgm:t>
    </dgm:pt>
    <dgm:pt modelId="{9D8A65E3-777D-4622-B75F-4EA2A6CA8D6B}" type="parTrans" cxnId="{145C9460-17ED-40A0-8B27-5B2038767131}">
      <dgm:prSet/>
      <dgm:spPr/>
      <dgm:t>
        <a:bodyPr/>
        <a:lstStyle/>
        <a:p>
          <a:endParaRPr lang="en-US"/>
        </a:p>
      </dgm:t>
    </dgm:pt>
    <dgm:pt modelId="{DF0054B2-0530-4E5E-8FDC-99405AD01336}" type="sibTrans" cxnId="{145C9460-17ED-40A0-8B27-5B2038767131}">
      <dgm:prSet/>
      <dgm:spPr/>
      <dgm:t>
        <a:bodyPr/>
        <a:lstStyle/>
        <a:p>
          <a:endParaRPr lang="en-US"/>
        </a:p>
      </dgm:t>
    </dgm:pt>
    <dgm:pt modelId="{9A0C87D9-E7F2-A940-97D6-3C2FFD3A8449}" type="pres">
      <dgm:prSet presAssocID="{496EBED7-D02C-4B94-A212-A2DD9D2ACB74}" presName="linear" presStyleCnt="0">
        <dgm:presLayoutVars>
          <dgm:animLvl val="lvl"/>
          <dgm:resizeHandles val="exact"/>
        </dgm:presLayoutVars>
      </dgm:prSet>
      <dgm:spPr/>
    </dgm:pt>
    <dgm:pt modelId="{B5DF9B83-43E1-744C-8F39-5447A21B020F}" type="pres">
      <dgm:prSet presAssocID="{90DB6323-052E-4AB7-8C84-601C159164DF}" presName="parentText" presStyleLbl="node1" presStyleIdx="0" presStyleCnt="4">
        <dgm:presLayoutVars>
          <dgm:chMax val="0"/>
          <dgm:bulletEnabled val="1"/>
        </dgm:presLayoutVars>
      </dgm:prSet>
      <dgm:spPr/>
    </dgm:pt>
    <dgm:pt modelId="{3CE20289-F504-4048-A436-E4A02E79A07D}" type="pres">
      <dgm:prSet presAssocID="{EAFEE5B8-DFC8-4797-93D0-7A35AF749BFA}" presName="spacer" presStyleCnt="0"/>
      <dgm:spPr/>
    </dgm:pt>
    <dgm:pt modelId="{F99C198D-B4AF-A042-9C38-4756D3757BE7}" type="pres">
      <dgm:prSet presAssocID="{CB2ECA82-0D43-4B4F-B2B0-0E3FE16A00F4}" presName="parentText" presStyleLbl="node1" presStyleIdx="1" presStyleCnt="4">
        <dgm:presLayoutVars>
          <dgm:chMax val="0"/>
          <dgm:bulletEnabled val="1"/>
        </dgm:presLayoutVars>
      </dgm:prSet>
      <dgm:spPr/>
    </dgm:pt>
    <dgm:pt modelId="{64640CB0-0DD9-AC4D-AF0A-9FA13CC42139}" type="pres">
      <dgm:prSet presAssocID="{E3CB3BE6-5423-4BD2-BD2B-59A599264EEC}" presName="spacer" presStyleCnt="0"/>
      <dgm:spPr/>
    </dgm:pt>
    <dgm:pt modelId="{44B4576D-3ECD-B943-A488-0FF151CB34FC}" type="pres">
      <dgm:prSet presAssocID="{71609F44-BD5C-4232-92FB-FBDB5C889F5B}" presName="parentText" presStyleLbl="node1" presStyleIdx="2" presStyleCnt="4">
        <dgm:presLayoutVars>
          <dgm:chMax val="0"/>
          <dgm:bulletEnabled val="1"/>
        </dgm:presLayoutVars>
      </dgm:prSet>
      <dgm:spPr/>
    </dgm:pt>
    <dgm:pt modelId="{A248A042-5972-7042-AFD2-71F65F4AC955}" type="pres">
      <dgm:prSet presAssocID="{BF591F85-7679-46F7-B487-762528F7C471}" presName="spacer" presStyleCnt="0"/>
      <dgm:spPr/>
    </dgm:pt>
    <dgm:pt modelId="{58E11F5D-6A6D-7942-ACAE-5480178FAE3C}" type="pres">
      <dgm:prSet presAssocID="{447E4536-B3B2-44E3-BA8A-33BC289EC9F7}" presName="parentText" presStyleLbl="node1" presStyleIdx="3" presStyleCnt="4">
        <dgm:presLayoutVars>
          <dgm:chMax val="0"/>
          <dgm:bulletEnabled val="1"/>
        </dgm:presLayoutVars>
      </dgm:prSet>
      <dgm:spPr/>
    </dgm:pt>
  </dgm:ptLst>
  <dgm:cxnLst>
    <dgm:cxn modelId="{145C9460-17ED-40A0-8B27-5B2038767131}" srcId="{496EBED7-D02C-4B94-A212-A2DD9D2ACB74}" destId="{447E4536-B3B2-44E3-BA8A-33BC289EC9F7}" srcOrd="3" destOrd="0" parTransId="{9D8A65E3-777D-4622-B75F-4EA2A6CA8D6B}" sibTransId="{DF0054B2-0530-4E5E-8FDC-99405AD01336}"/>
    <dgm:cxn modelId="{366F0968-D634-494C-AC00-58C8E6CA0692}" type="presOf" srcId="{447E4536-B3B2-44E3-BA8A-33BC289EC9F7}" destId="{58E11F5D-6A6D-7942-ACAE-5480178FAE3C}" srcOrd="0" destOrd="0" presId="urn:microsoft.com/office/officeart/2005/8/layout/vList2"/>
    <dgm:cxn modelId="{A5B1727B-7BF3-4295-BBF1-69CD39896EAA}" srcId="{496EBED7-D02C-4B94-A212-A2DD9D2ACB74}" destId="{90DB6323-052E-4AB7-8C84-601C159164DF}" srcOrd="0" destOrd="0" parTransId="{D615D13A-E3D7-48DF-BC75-747600717B08}" sibTransId="{EAFEE5B8-DFC8-4797-93D0-7A35AF749BFA}"/>
    <dgm:cxn modelId="{B8B8767C-6969-4DAC-9E6A-03B6A275FC8F}" srcId="{496EBED7-D02C-4B94-A212-A2DD9D2ACB74}" destId="{71609F44-BD5C-4232-92FB-FBDB5C889F5B}" srcOrd="2" destOrd="0" parTransId="{9CDC1F29-921F-4725-A0F2-76C401CBF4C1}" sibTransId="{BF591F85-7679-46F7-B487-762528F7C471}"/>
    <dgm:cxn modelId="{8B0FA582-F1C7-A940-8148-91DC59AC3883}" type="presOf" srcId="{CB2ECA82-0D43-4B4F-B2B0-0E3FE16A00F4}" destId="{F99C198D-B4AF-A042-9C38-4756D3757BE7}" srcOrd="0" destOrd="0" presId="urn:microsoft.com/office/officeart/2005/8/layout/vList2"/>
    <dgm:cxn modelId="{42F28B96-1531-8E49-9CCF-D730DB68A2BC}" type="presOf" srcId="{71609F44-BD5C-4232-92FB-FBDB5C889F5B}" destId="{44B4576D-3ECD-B943-A488-0FF151CB34FC}" srcOrd="0" destOrd="0" presId="urn:microsoft.com/office/officeart/2005/8/layout/vList2"/>
    <dgm:cxn modelId="{ED5756A6-A78C-DB45-B981-0323CD819E8A}" type="presOf" srcId="{496EBED7-D02C-4B94-A212-A2DD9D2ACB74}" destId="{9A0C87D9-E7F2-A940-97D6-3C2FFD3A8449}" srcOrd="0" destOrd="0" presId="urn:microsoft.com/office/officeart/2005/8/layout/vList2"/>
    <dgm:cxn modelId="{CBBCD3CD-0050-4224-B51F-53901736DA1F}" srcId="{496EBED7-D02C-4B94-A212-A2DD9D2ACB74}" destId="{CB2ECA82-0D43-4B4F-B2B0-0E3FE16A00F4}" srcOrd="1" destOrd="0" parTransId="{C13196A2-5ACA-4478-A061-81E0AFF21910}" sibTransId="{E3CB3BE6-5423-4BD2-BD2B-59A599264EEC}"/>
    <dgm:cxn modelId="{B9B32CD8-E079-CD46-945D-58342541DEE3}" type="presOf" srcId="{90DB6323-052E-4AB7-8C84-601C159164DF}" destId="{B5DF9B83-43E1-744C-8F39-5447A21B020F}" srcOrd="0" destOrd="0" presId="urn:microsoft.com/office/officeart/2005/8/layout/vList2"/>
    <dgm:cxn modelId="{A2522F4B-6A6B-5C44-94F3-C5C9BCB4AC9E}" type="presParOf" srcId="{9A0C87D9-E7F2-A940-97D6-3C2FFD3A8449}" destId="{B5DF9B83-43E1-744C-8F39-5447A21B020F}" srcOrd="0" destOrd="0" presId="urn:microsoft.com/office/officeart/2005/8/layout/vList2"/>
    <dgm:cxn modelId="{9AAF2D79-D0D4-2846-BA5C-4DF07DED46D2}" type="presParOf" srcId="{9A0C87D9-E7F2-A940-97D6-3C2FFD3A8449}" destId="{3CE20289-F504-4048-A436-E4A02E79A07D}" srcOrd="1" destOrd="0" presId="urn:microsoft.com/office/officeart/2005/8/layout/vList2"/>
    <dgm:cxn modelId="{5BF37579-BBC1-8F49-8DE6-B3D8C5C5AB2E}" type="presParOf" srcId="{9A0C87D9-E7F2-A940-97D6-3C2FFD3A8449}" destId="{F99C198D-B4AF-A042-9C38-4756D3757BE7}" srcOrd="2" destOrd="0" presId="urn:microsoft.com/office/officeart/2005/8/layout/vList2"/>
    <dgm:cxn modelId="{771D9B21-50BE-5043-8EF3-6DCB853A78CC}" type="presParOf" srcId="{9A0C87D9-E7F2-A940-97D6-3C2FFD3A8449}" destId="{64640CB0-0DD9-AC4D-AF0A-9FA13CC42139}" srcOrd="3" destOrd="0" presId="urn:microsoft.com/office/officeart/2005/8/layout/vList2"/>
    <dgm:cxn modelId="{E905E4B2-8E67-644E-B1A0-7218249081CA}" type="presParOf" srcId="{9A0C87D9-E7F2-A940-97D6-3C2FFD3A8449}" destId="{44B4576D-3ECD-B943-A488-0FF151CB34FC}" srcOrd="4" destOrd="0" presId="urn:microsoft.com/office/officeart/2005/8/layout/vList2"/>
    <dgm:cxn modelId="{2ECB4CDA-B963-C24B-AFC9-F5725B299261}" type="presParOf" srcId="{9A0C87D9-E7F2-A940-97D6-3C2FFD3A8449}" destId="{A248A042-5972-7042-AFD2-71F65F4AC955}" srcOrd="5" destOrd="0" presId="urn:microsoft.com/office/officeart/2005/8/layout/vList2"/>
    <dgm:cxn modelId="{8F65EDCF-4396-9047-A424-18AE2831E894}" type="presParOf" srcId="{9A0C87D9-E7F2-A940-97D6-3C2FFD3A8449}" destId="{58E11F5D-6A6D-7942-ACAE-5480178FAE3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6EBED7-D02C-4B94-A212-A2DD9D2ACB7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0DB6323-052E-4AB7-8C84-601C159164DF}">
      <dgm:prSet/>
      <dgm:spPr>
        <a:solidFill>
          <a:schemeClr val="accent3"/>
        </a:solidFill>
      </dgm:spPr>
      <dgm:t>
        <a:bodyPr/>
        <a:lstStyle/>
        <a:p>
          <a:r>
            <a:rPr lang="en-US" dirty="0"/>
            <a:t>There has been a steady increase in yearly profits in each country.​</a:t>
          </a:r>
        </a:p>
      </dgm:t>
    </dgm:pt>
    <dgm:pt modelId="{D615D13A-E3D7-48DF-BC75-747600717B08}" type="parTrans" cxnId="{A5B1727B-7BF3-4295-BBF1-69CD39896EAA}">
      <dgm:prSet/>
      <dgm:spPr/>
      <dgm:t>
        <a:bodyPr/>
        <a:lstStyle/>
        <a:p>
          <a:endParaRPr lang="en-US"/>
        </a:p>
      </dgm:t>
    </dgm:pt>
    <dgm:pt modelId="{EAFEE5B8-DFC8-4797-93D0-7A35AF749BFA}" type="sibTrans" cxnId="{A5B1727B-7BF3-4295-BBF1-69CD39896EAA}">
      <dgm:prSet/>
      <dgm:spPr/>
      <dgm:t>
        <a:bodyPr/>
        <a:lstStyle/>
        <a:p>
          <a:endParaRPr lang="en-US"/>
        </a:p>
      </dgm:t>
    </dgm:pt>
    <dgm:pt modelId="{CB2ECA82-0D43-4B4F-B2B0-0E3FE16A00F4}">
      <dgm:prSet/>
      <dgm:spPr>
        <a:solidFill>
          <a:schemeClr val="accent3"/>
        </a:solidFill>
      </dgm:spPr>
      <dgm:t>
        <a:bodyPr/>
        <a:lstStyle/>
        <a:p>
          <a:r>
            <a:rPr lang="en-US" dirty="0"/>
            <a:t>CO2 emissions could decrease if more people switch to bike usage, however other factors need to change to effectively decrease emissions.​</a:t>
          </a:r>
        </a:p>
      </dgm:t>
    </dgm:pt>
    <dgm:pt modelId="{C13196A2-5ACA-4478-A061-81E0AFF21910}" type="parTrans" cxnId="{CBBCD3CD-0050-4224-B51F-53901736DA1F}">
      <dgm:prSet/>
      <dgm:spPr/>
      <dgm:t>
        <a:bodyPr/>
        <a:lstStyle/>
        <a:p>
          <a:endParaRPr lang="en-US"/>
        </a:p>
      </dgm:t>
    </dgm:pt>
    <dgm:pt modelId="{E3CB3BE6-5423-4BD2-BD2B-59A599264EEC}" type="sibTrans" cxnId="{CBBCD3CD-0050-4224-B51F-53901736DA1F}">
      <dgm:prSet/>
      <dgm:spPr/>
      <dgm:t>
        <a:bodyPr/>
        <a:lstStyle/>
        <a:p>
          <a:endParaRPr lang="en-US"/>
        </a:p>
      </dgm:t>
    </dgm:pt>
    <dgm:pt modelId="{71609F44-BD5C-4232-92FB-FBDB5C889F5B}">
      <dgm:prSet/>
      <dgm:spPr>
        <a:solidFill>
          <a:schemeClr val="accent3"/>
        </a:solidFill>
      </dgm:spPr>
      <dgm:t>
        <a:bodyPr/>
        <a:lstStyle/>
        <a:p>
          <a:r>
            <a:rPr lang="en-US" dirty="0"/>
            <a:t>There is a relationship in obesity and bike usage per country. There are lower rates of obesity in countries with higher number of bike usage. ​</a:t>
          </a:r>
        </a:p>
      </dgm:t>
    </dgm:pt>
    <dgm:pt modelId="{9CDC1F29-921F-4725-A0F2-76C401CBF4C1}" type="parTrans" cxnId="{B8B8767C-6969-4DAC-9E6A-03B6A275FC8F}">
      <dgm:prSet/>
      <dgm:spPr/>
      <dgm:t>
        <a:bodyPr/>
        <a:lstStyle/>
        <a:p>
          <a:endParaRPr lang="en-US"/>
        </a:p>
      </dgm:t>
    </dgm:pt>
    <dgm:pt modelId="{BF591F85-7679-46F7-B487-762528F7C471}" type="sibTrans" cxnId="{B8B8767C-6969-4DAC-9E6A-03B6A275FC8F}">
      <dgm:prSet/>
      <dgm:spPr/>
      <dgm:t>
        <a:bodyPr/>
        <a:lstStyle/>
        <a:p>
          <a:endParaRPr lang="en-US"/>
        </a:p>
      </dgm:t>
    </dgm:pt>
    <dgm:pt modelId="{447E4536-B3B2-44E3-BA8A-33BC289EC9F7}">
      <dgm:prSet/>
      <dgm:spPr>
        <a:solidFill>
          <a:schemeClr val="accent3"/>
        </a:solidFill>
      </dgm:spPr>
      <dgm:t>
        <a:bodyPr/>
        <a:lstStyle/>
        <a:p>
          <a:r>
            <a:rPr lang="en-US" dirty="0"/>
            <a:t>Bike deaths are incredibly lower than car deaths, however, more needs to be done for awareness in bike safety. ​</a:t>
          </a:r>
        </a:p>
      </dgm:t>
    </dgm:pt>
    <dgm:pt modelId="{9D8A65E3-777D-4622-B75F-4EA2A6CA8D6B}" type="parTrans" cxnId="{145C9460-17ED-40A0-8B27-5B2038767131}">
      <dgm:prSet/>
      <dgm:spPr/>
      <dgm:t>
        <a:bodyPr/>
        <a:lstStyle/>
        <a:p>
          <a:endParaRPr lang="en-US"/>
        </a:p>
      </dgm:t>
    </dgm:pt>
    <dgm:pt modelId="{DF0054B2-0530-4E5E-8FDC-99405AD01336}" type="sibTrans" cxnId="{145C9460-17ED-40A0-8B27-5B2038767131}">
      <dgm:prSet/>
      <dgm:spPr/>
      <dgm:t>
        <a:bodyPr/>
        <a:lstStyle/>
        <a:p>
          <a:endParaRPr lang="en-US"/>
        </a:p>
      </dgm:t>
    </dgm:pt>
    <dgm:pt modelId="{9A0C87D9-E7F2-A940-97D6-3C2FFD3A8449}" type="pres">
      <dgm:prSet presAssocID="{496EBED7-D02C-4B94-A212-A2DD9D2ACB74}" presName="linear" presStyleCnt="0">
        <dgm:presLayoutVars>
          <dgm:animLvl val="lvl"/>
          <dgm:resizeHandles val="exact"/>
        </dgm:presLayoutVars>
      </dgm:prSet>
      <dgm:spPr/>
    </dgm:pt>
    <dgm:pt modelId="{B5DF9B83-43E1-744C-8F39-5447A21B020F}" type="pres">
      <dgm:prSet presAssocID="{90DB6323-052E-4AB7-8C84-601C159164DF}" presName="parentText" presStyleLbl="node1" presStyleIdx="0" presStyleCnt="4">
        <dgm:presLayoutVars>
          <dgm:chMax val="0"/>
          <dgm:bulletEnabled val="1"/>
        </dgm:presLayoutVars>
      </dgm:prSet>
      <dgm:spPr/>
    </dgm:pt>
    <dgm:pt modelId="{3CE20289-F504-4048-A436-E4A02E79A07D}" type="pres">
      <dgm:prSet presAssocID="{EAFEE5B8-DFC8-4797-93D0-7A35AF749BFA}" presName="spacer" presStyleCnt="0"/>
      <dgm:spPr/>
    </dgm:pt>
    <dgm:pt modelId="{F99C198D-B4AF-A042-9C38-4756D3757BE7}" type="pres">
      <dgm:prSet presAssocID="{CB2ECA82-0D43-4B4F-B2B0-0E3FE16A00F4}" presName="parentText" presStyleLbl="node1" presStyleIdx="1" presStyleCnt="4">
        <dgm:presLayoutVars>
          <dgm:chMax val="0"/>
          <dgm:bulletEnabled val="1"/>
        </dgm:presLayoutVars>
      </dgm:prSet>
      <dgm:spPr/>
    </dgm:pt>
    <dgm:pt modelId="{64640CB0-0DD9-AC4D-AF0A-9FA13CC42139}" type="pres">
      <dgm:prSet presAssocID="{E3CB3BE6-5423-4BD2-BD2B-59A599264EEC}" presName="spacer" presStyleCnt="0"/>
      <dgm:spPr/>
    </dgm:pt>
    <dgm:pt modelId="{44B4576D-3ECD-B943-A488-0FF151CB34FC}" type="pres">
      <dgm:prSet presAssocID="{71609F44-BD5C-4232-92FB-FBDB5C889F5B}" presName="parentText" presStyleLbl="node1" presStyleIdx="2" presStyleCnt="4">
        <dgm:presLayoutVars>
          <dgm:chMax val="0"/>
          <dgm:bulletEnabled val="1"/>
        </dgm:presLayoutVars>
      </dgm:prSet>
      <dgm:spPr/>
    </dgm:pt>
    <dgm:pt modelId="{A248A042-5972-7042-AFD2-71F65F4AC955}" type="pres">
      <dgm:prSet presAssocID="{BF591F85-7679-46F7-B487-762528F7C471}" presName="spacer" presStyleCnt="0"/>
      <dgm:spPr/>
    </dgm:pt>
    <dgm:pt modelId="{58E11F5D-6A6D-7942-ACAE-5480178FAE3C}" type="pres">
      <dgm:prSet presAssocID="{447E4536-B3B2-44E3-BA8A-33BC289EC9F7}" presName="parentText" presStyleLbl="node1" presStyleIdx="3" presStyleCnt="4">
        <dgm:presLayoutVars>
          <dgm:chMax val="0"/>
          <dgm:bulletEnabled val="1"/>
        </dgm:presLayoutVars>
      </dgm:prSet>
      <dgm:spPr/>
    </dgm:pt>
  </dgm:ptLst>
  <dgm:cxnLst>
    <dgm:cxn modelId="{145C9460-17ED-40A0-8B27-5B2038767131}" srcId="{496EBED7-D02C-4B94-A212-A2DD9D2ACB74}" destId="{447E4536-B3B2-44E3-BA8A-33BC289EC9F7}" srcOrd="3" destOrd="0" parTransId="{9D8A65E3-777D-4622-B75F-4EA2A6CA8D6B}" sibTransId="{DF0054B2-0530-4E5E-8FDC-99405AD01336}"/>
    <dgm:cxn modelId="{366F0968-D634-494C-AC00-58C8E6CA0692}" type="presOf" srcId="{447E4536-B3B2-44E3-BA8A-33BC289EC9F7}" destId="{58E11F5D-6A6D-7942-ACAE-5480178FAE3C}" srcOrd="0" destOrd="0" presId="urn:microsoft.com/office/officeart/2005/8/layout/vList2"/>
    <dgm:cxn modelId="{A5B1727B-7BF3-4295-BBF1-69CD39896EAA}" srcId="{496EBED7-D02C-4B94-A212-A2DD9D2ACB74}" destId="{90DB6323-052E-4AB7-8C84-601C159164DF}" srcOrd="0" destOrd="0" parTransId="{D615D13A-E3D7-48DF-BC75-747600717B08}" sibTransId="{EAFEE5B8-DFC8-4797-93D0-7A35AF749BFA}"/>
    <dgm:cxn modelId="{B8B8767C-6969-4DAC-9E6A-03B6A275FC8F}" srcId="{496EBED7-D02C-4B94-A212-A2DD9D2ACB74}" destId="{71609F44-BD5C-4232-92FB-FBDB5C889F5B}" srcOrd="2" destOrd="0" parTransId="{9CDC1F29-921F-4725-A0F2-76C401CBF4C1}" sibTransId="{BF591F85-7679-46F7-B487-762528F7C471}"/>
    <dgm:cxn modelId="{8B0FA582-F1C7-A940-8148-91DC59AC3883}" type="presOf" srcId="{CB2ECA82-0D43-4B4F-B2B0-0E3FE16A00F4}" destId="{F99C198D-B4AF-A042-9C38-4756D3757BE7}" srcOrd="0" destOrd="0" presId="urn:microsoft.com/office/officeart/2005/8/layout/vList2"/>
    <dgm:cxn modelId="{42F28B96-1531-8E49-9CCF-D730DB68A2BC}" type="presOf" srcId="{71609F44-BD5C-4232-92FB-FBDB5C889F5B}" destId="{44B4576D-3ECD-B943-A488-0FF151CB34FC}" srcOrd="0" destOrd="0" presId="urn:microsoft.com/office/officeart/2005/8/layout/vList2"/>
    <dgm:cxn modelId="{ED5756A6-A78C-DB45-B981-0323CD819E8A}" type="presOf" srcId="{496EBED7-D02C-4B94-A212-A2DD9D2ACB74}" destId="{9A0C87D9-E7F2-A940-97D6-3C2FFD3A8449}" srcOrd="0" destOrd="0" presId="urn:microsoft.com/office/officeart/2005/8/layout/vList2"/>
    <dgm:cxn modelId="{CBBCD3CD-0050-4224-B51F-53901736DA1F}" srcId="{496EBED7-D02C-4B94-A212-A2DD9D2ACB74}" destId="{CB2ECA82-0D43-4B4F-B2B0-0E3FE16A00F4}" srcOrd="1" destOrd="0" parTransId="{C13196A2-5ACA-4478-A061-81E0AFF21910}" sibTransId="{E3CB3BE6-5423-4BD2-BD2B-59A599264EEC}"/>
    <dgm:cxn modelId="{B9B32CD8-E079-CD46-945D-58342541DEE3}" type="presOf" srcId="{90DB6323-052E-4AB7-8C84-601C159164DF}" destId="{B5DF9B83-43E1-744C-8F39-5447A21B020F}" srcOrd="0" destOrd="0" presId="urn:microsoft.com/office/officeart/2005/8/layout/vList2"/>
    <dgm:cxn modelId="{A2522F4B-6A6B-5C44-94F3-C5C9BCB4AC9E}" type="presParOf" srcId="{9A0C87D9-E7F2-A940-97D6-3C2FFD3A8449}" destId="{B5DF9B83-43E1-744C-8F39-5447A21B020F}" srcOrd="0" destOrd="0" presId="urn:microsoft.com/office/officeart/2005/8/layout/vList2"/>
    <dgm:cxn modelId="{9AAF2D79-D0D4-2846-BA5C-4DF07DED46D2}" type="presParOf" srcId="{9A0C87D9-E7F2-A940-97D6-3C2FFD3A8449}" destId="{3CE20289-F504-4048-A436-E4A02E79A07D}" srcOrd="1" destOrd="0" presId="urn:microsoft.com/office/officeart/2005/8/layout/vList2"/>
    <dgm:cxn modelId="{5BF37579-BBC1-8F49-8DE6-B3D8C5C5AB2E}" type="presParOf" srcId="{9A0C87D9-E7F2-A940-97D6-3C2FFD3A8449}" destId="{F99C198D-B4AF-A042-9C38-4756D3757BE7}" srcOrd="2" destOrd="0" presId="urn:microsoft.com/office/officeart/2005/8/layout/vList2"/>
    <dgm:cxn modelId="{771D9B21-50BE-5043-8EF3-6DCB853A78CC}" type="presParOf" srcId="{9A0C87D9-E7F2-A940-97D6-3C2FFD3A8449}" destId="{64640CB0-0DD9-AC4D-AF0A-9FA13CC42139}" srcOrd="3" destOrd="0" presId="urn:microsoft.com/office/officeart/2005/8/layout/vList2"/>
    <dgm:cxn modelId="{E905E4B2-8E67-644E-B1A0-7218249081CA}" type="presParOf" srcId="{9A0C87D9-E7F2-A940-97D6-3C2FFD3A8449}" destId="{44B4576D-3ECD-B943-A488-0FF151CB34FC}" srcOrd="4" destOrd="0" presId="urn:microsoft.com/office/officeart/2005/8/layout/vList2"/>
    <dgm:cxn modelId="{2ECB4CDA-B963-C24B-AFC9-F5725B299261}" type="presParOf" srcId="{9A0C87D9-E7F2-A940-97D6-3C2FFD3A8449}" destId="{A248A042-5972-7042-AFD2-71F65F4AC955}" srcOrd="5" destOrd="0" presId="urn:microsoft.com/office/officeart/2005/8/layout/vList2"/>
    <dgm:cxn modelId="{8F65EDCF-4396-9047-A424-18AE2831E894}" type="presParOf" srcId="{9A0C87D9-E7F2-A940-97D6-3C2FFD3A8449}" destId="{58E11F5D-6A6D-7942-ACAE-5480178FAE3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19480-7004-194E-BFCD-475EAF1166E8}">
      <dsp:nvSpPr>
        <dsp:cNvPr id="0" name=""/>
        <dsp:cNvSpPr/>
      </dsp:nvSpPr>
      <dsp:spPr>
        <a:xfrm>
          <a:off x="308404" y="208"/>
          <a:ext cx="1793099" cy="107585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How have the demographics of bike sales changed over time?</a:t>
          </a:r>
        </a:p>
      </dsp:txBody>
      <dsp:txXfrm>
        <a:off x="308404" y="208"/>
        <a:ext cx="1793099" cy="1075859"/>
      </dsp:txXfrm>
    </dsp:sp>
    <dsp:sp modelId="{5266A22F-7312-0042-94FA-E96D83F3AFDF}">
      <dsp:nvSpPr>
        <dsp:cNvPr id="0" name=""/>
        <dsp:cNvSpPr/>
      </dsp:nvSpPr>
      <dsp:spPr>
        <a:xfrm>
          <a:off x="2280813" y="208"/>
          <a:ext cx="1793099" cy="107585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Which geographic locations have the most sales?</a:t>
          </a:r>
        </a:p>
      </dsp:txBody>
      <dsp:txXfrm>
        <a:off x="2280813" y="208"/>
        <a:ext cx="1793099" cy="1075859"/>
      </dsp:txXfrm>
    </dsp:sp>
    <dsp:sp modelId="{6DD2CD25-B4D3-2C4D-8AB3-063FBB7AA38F}">
      <dsp:nvSpPr>
        <dsp:cNvPr id="0" name=""/>
        <dsp:cNvSpPr/>
      </dsp:nvSpPr>
      <dsp:spPr>
        <a:xfrm>
          <a:off x="4253222" y="208"/>
          <a:ext cx="1793099" cy="107585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What age group make up most of the bike sales?</a:t>
          </a:r>
        </a:p>
      </dsp:txBody>
      <dsp:txXfrm>
        <a:off x="4253222" y="208"/>
        <a:ext cx="1793099" cy="1075859"/>
      </dsp:txXfrm>
    </dsp:sp>
    <dsp:sp modelId="{7718D72A-4E44-4740-B419-85C99AF3FADD}">
      <dsp:nvSpPr>
        <dsp:cNvPr id="0" name=""/>
        <dsp:cNvSpPr/>
      </dsp:nvSpPr>
      <dsp:spPr>
        <a:xfrm>
          <a:off x="6225631" y="208"/>
          <a:ext cx="1793099" cy="107585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How are the sales volumes split between males and females? </a:t>
          </a:r>
        </a:p>
      </dsp:txBody>
      <dsp:txXfrm>
        <a:off x="6225631" y="208"/>
        <a:ext cx="1793099" cy="1075859"/>
      </dsp:txXfrm>
    </dsp:sp>
    <dsp:sp modelId="{CB8EF0A0-B7FE-6244-AAFD-32BF6E00E15A}">
      <dsp:nvSpPr>
        <dsp:cNvPr id="0" name=""/>
        <dsp:cNvSpPr/>
      </dsp:nvSpPr>
      <dsp:spPr>
        <a:xfrm>
          <a:off x="308404" y="1255377"/>
          <a:ext cx="1793099" cy="107585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How is the profit split across countries and the sub-categories of complimentary goods for bikes?   </a:t>
          </a:r>
        </a:p>
      </dsp:txBody>
      <dsp:txXfrm>
        <a:off x="308404" y="1255377"/>
        <a:ext cx="1793099" cy="1075859"/>
      </dsp:txXfrm>
    </dsp:sp>
    <dsp:sp modelId="{B567C1AA-DDB6-A14B-B2EB-DD8F9DD4A84F}">
      <dsp:nvSpPr>
        <dsp:cNvPr id="0" name=""/>
        <dsp:cNvSpPr/>
      </dsp:nvSpPr>
      <dsp:spPr>
        <a:xfrm>
          <a:off x="2280813" y="1255377"/>
          <a:ext cx="1793099" cy="107585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What is the yearly profit by country for bike sales?</a:t>
          </a:r>
        </a:p>
      </dsp:txBody>
      <dsp:txXfrm>
        <a:off x="2280813" y="1255377"/>
        <a:ext cx="1793099" cy="1075859"/>
      </dsp:txXfrm>
    </dsp:sp>
    <dsp:sp modelId="{392CBD63-844A-F549-B4CF-31D790743FDD}">
      <dsp:nvSpPr>
        <dsp:cNvPr id="0" name=""/>
        <dsp:cNvSpPr/>
      </dsp:nvSpPr>
      <dsp:spPr>
        <a:xfrm>
          <a:off x="4253222" y="1255377"/>
          <a:ext cx="1793099" cy="107585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Which sub-category of complimentary goods for bikes made the most profit in sales?</a:t>
          </a:r>
        </a:p>
      </dsp:txBody>
      <dsp:txXfrm>
        <a:off x="4253222" y="1255377"/>
        <a:ext cx="1793099" cy="1075859"/>
      </dsp:txXfrm>
    </dsp:sp>
    <dsp:sp modelId="{1A59C5A0-9A7E-3740-8283-3DF8084F7FFD}">
      <dsp:nvSpPr>
        <dsp:cNvPr id="0" name=""/>
        <dsp:cNvSpPr/>
      </dsp:nvSpPr>
      <dsp:spPr>
        <a:xfrm>
          <a:off x="6225631" y="1255377"/>
          <a:ext cx="1793099" cy="107585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How do sales compare across countries?</a:t>
          </a:r>
        </a:p>
      </dsp:txBody>
      <dsp:txXfrm>
        <a:off x="6225631" y="1255377"/>
        <a:ext cx="1793099" cy="1075859"/>
      </dsp:txXfrm>
    </dsp:sp>
    <dsp:sp modelId="{2FB67194-5FCB-0744-B4C3-5525E075EF7E}">
      <dsp:nvSpPr>
        <dsp:cNvPr id="0" name=""/>
        <dsp:cNvSpPr/>
      </dsp:nvSpPr>
      <dsp:spPr>
        <a:xfrm>
          <a:off x="308404" y="2510547"/>
          <a:ext cx="1793099" cy="107585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What are the overall benefits and safety risks of using a bike?</a:t>
          </a:r>
        </a:p>
      </dsp:txBody>
      <dsp:txXfrm>
        <a:off x="308404" y="2510547"/>
        <a:ext cx="1793099" cy="1075859"/>
      </dsp:txXfrm>
    </dsp:sp>
    <dsp:sp modelId="{16E6F11C-1970-0049-8F94-520BA3BC9EDF}">
      <dsp:nvSpPr>
        <dsp:cNvPr id="0" name=""/>
        <dsp:cNvSpPr/>
      </dsp:nvSpPr>
      <dsp:spPr>
        <a:xfrm>
          <a:off x="2280813" y="2510547"/>
          <a:ext cx="1793099" cy="107585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Are bike sales and uses correlated to obesity trends?</a:t>
          </a:r>
        </a:p>
      </dsp:txBody>
      <dsp:txXfrm>
        <a:off x="2280813" y="2510547"/>
        <a:ext cx="1793099" cy="1075859"/>
      </dsp:txXfrm>
    </dsp:sp>
    <dsp:sp modelId="{8C102B43-2731-9743-B297-A57BBF53B5BE}">
      <dsp:nvSpPr>
        <dsp:cNvPr id="0" name=""/>
        <dsp:cNvSpPr/>
      </dsp:nvSpPr>
      <dsp:spPr>
        <a:xfrm>
          <a:off x="4253222" y="2510547"/>
          <a:ext cx="1793099" cy="107585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Bike accidents vs Vehicle accidents? Which is safer to use?</a:t>
          </a:r>
        </a:p>
      </dsp:txBody>
      <dsp:txXfrm>
        <a:off x="4253222" y="2510547"/>
        <a:ext cx="1793099" cy="1075859"/>
      </dsp:txXfrm>
    </dsp:sp>
    <dsp:sp modelId="{0227D4F9-EDC5-C342-B0D7-6DB8A8AC18E7}">
      <dsp:nvSpPr>
        <dsp:cNvPr id="0" name=""/>
        <dsp:cNvSpPr/>
      </dsp:nvSpPr>
      <dsp:spPr>
        <a:xfrm>
          <a:off x="6225631" y="2510547"/>
          <a:ext cx="1793099" cy="107585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How is the emissions rate compared to bike sales?</a:t>
          </a:r>
        </a:p>
      </dsp:txBody>
      <dsp:txXfrm>
        <a:off x="6225631" y="2510547"/>
        <a:ext cx="1793099" cy="1075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F9B83-43E1-744C-8F39-5447A21B020F}">
      <dsp:nvSpPr>
        <dsp:cNvPr id="0" name=""/>
        <dsp:cNvSpPr/>
      </dsp:nvSpPr>
      <dsp:spPr>
        <a:xfrm>
          <a:off x="0" y="45391"/>
          <a:ext cx="10220739" cy="1119690"/>
        </a:xfrm>
        <a:prstGeom prst="roundRect">
          <a:avLst/>
        </a:prstGeom>
        <a:solidFill>
          <a:schemeClr val="accent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The United States has the highest revenue, profit, and number of bike sales across the observed countries. </a:t>
          </a:r>
        </a:p>
      </dsp:txBody>
      <dsp:txXfrm>
        <a:off x="54659" y="100050"/>
        <a:ext cx="10111421" cy="1010372"/>
      </dsp:txXfrm>
    </dsp:sp>
    <dsp:sp modelId="{F99C198D-B4AF-A042-9C38-4756D3757BE7}">
      <dsp:nvSpPr>
        <dsp:cNvPr id="0" name=""/>
        <dsp:cNvSpPr/>
      </dsp:nvSpPr>
      <dsp:spPr>
        <a:xfrm>
          <a:off x="0" y="1248601"/>
          <a:ext cx="10220739" cy="1119690"/>
        </a:xfrm>
        <a:prstGeom prst="roundRect">
          <a:avLst/>
        </a:prstGeom>
        <a:solidFill>
          <a:schemeClr val="accent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After the United States, Australia, The UK, Germany, France, and Canada follows behind in that order in sales volumes.</a:t>
          </a:r>
        </a:p>
      </dsp:txBody>
      <dsp:txXfrm>
        <a:off x="54659" y="1303260"/>
        <a:ext cx="10111421" cy="1010372"/>
      </dsp:txXfrm>
    </dsp:sp>
    <dsp:sp modelId="{44B4576D-3ECD-B943-A488-0FF151CB34FC}">
      <dsp:nvSpPr>
        <dsp:cNvPr id="0" name=""/>
        <dsp:cNvSpPr/>
      </dsp:nvSpPr>
      <dsp:spPr>
        <a:xfrm>
          <a:off x="0" y="2451811"/>
          <a:ext cx="10220739" cy="1119690"/>
        </a:xfrm>
        <a:prstGeom prst="roundRect">
          <a:avLst/>
        </a:prstGeom>
        <a:solidFill>
          <a:schemeClr val="accent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Males make up 51.59% and Females make up 48.41% of bike sales. Though males bought more bikes, the split is fairly even.</a:t>
          </a:r>
        </a:p>
      </dsp:txBody>
      <dsp:txXfrm>
        <a:off x="54659" y="2506470"/>
        <a:ext cx="10111421" cy="1010372"/>
      </dsp:txXfrm>
    </dsp:sp>
    <dsp:sp modelId="{58E11F5D-6A6D-7942-ACAE-5480178FAE3C}">
      <dsp:nvSpPr>
        <dsp:cNvPr id="0" name=""/>
        <dsp:cNvSpPr/>
      </dsp:nvSpPr>
      <dsp:spPr>
        <a:xfrm>
          <a:off x="0" y="3655021"/>
          <a:ext cx="10220739" cy="1119690"/>
        </a:xfrm>
        <a:prstGeom prst="roundRect">
          <a:avLst/>
        </a:prstGeom>
        <a:solidFill>
          <a:schemeClr val="accent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Road bikes make up the highest amount of profit in the sub-categories.</a:t>
          </a:r>
        </a:p>
      </dsp:txBody>
      <dsp:txXfrm>
        <a:off x="54659" y="3709680"/>
        <a:ext cx="10111421" cy="10103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F9B83-43E1-744C-8F39-5447A21B020F}">
      <dsp:nvSpPr>
        <dsp:cNvPr id="0" name=""/>
        <dsp:cNvSpPr/>
      </dsp:nvSpPr>
      <dsp:spPr>
        <a:xfrm>
          <a:off x="0" y="320431"/>
          <a:ext cx="10220739" cy="988650"/>
        </a:xfrm>
        <a:prstGeom prst="roundRect">
          <a:avLst/>
        </a:prstGeom>
        <a:solidFill>
          <a:schemeClr val="accent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There has been a steady increase in yearly profits in each country.​</a:t>
          </a:r>
        </a:p>
      </dsp:txBody>
      <dsp:txXfrm>
        <a:off x="48262" y="368693"/>
        <a:ext cx="10124215" cy="892126"/>
      </dsp:txXfrm>
    </dsp:sp>
    <dsp:sp modelId="{F99C198D-B4AF-A042-9C38-4756D3757BE7}">
      <dsp:nvSpPr>
        <dsp:cNvPr id="0" name=""/>
        <dsp:cNvSpPr/>
      </dsp:nvSpPr>
      <dsp:spPr>
        <a:xfrm>
          <a:off x="0" y="1383961"/>
          <a:ext cx="10220739" cy="988650"/>
        </a:xfrm>
        <a:prstGeom prst="roundRect">
          <a:avLst/>
        </a:prstGeom>
        <a:solidFill>
          <a:schemeClr val="accent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CO2 emissions could decrease if more people switch to bike usage, however other factors need to change to effectively decrease emissions.​</a:t>
          </a:r>
        </a:p>
      </dsp:txBody>
      <dsp:txXfrm>
        <a:off x="48262" y="1432223"/>
        <a:ext cx="10124215" cy="892126"/>
      </dsp:txXfrm>
    </dsp:sp>
    <dsp:sp modelId="{44B4576D-3ECD-B943-A488-0FF151CB34FC}">
      <dsp:nvSpPr>
        <dsp:cNvPr id="0" name=""/>
        <dsp:cNvSpPr/>
      </dsp:nvSpPr>
      <dsp:spPr>
        <a:xfrm>
          <a:off x="0" y="2447491"/>
          <a:ext cx="10220739" cy="988650"/>
        </a:xfrm>
        <a:prstGeom prst="roundRect">
          <a:avLst/>
        </a:prstGeom>
        <a:solidFill>
          <a:schemeClr val="accent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There is a relationship in obesity and bike usage per country. There are lower rates of obesity in countries with higher number of bike usage. ​</a:t>
          </a:r>
        </a:p>
      </dsp:txBody>
      <dsp:txXfrm>
        <a:off x="48262" y="2495753"/>
        <a:ext cx="10124215" cy="892126"/>
      </dsp:txXfrm>
    </dsp:sp>
    <dsp:sp modelId="{58E11F5D-6A6D-7942-ACAE-5480178FAE3C}">
      <dsp:nvSpPr>
        <dsp:cNvPr id="0" name=""/>
        <dsp:cNvSpPr/>
      </dsp:nvSpPr>
      <dsp:spPr>
        <a:xfrm>
          <a:off x="0" y="3511021"/>
          <a:ext cx="10220739" cy="988650"/>
        </a:xfrm>
        <a:prstGeom prst="roundRect">
          <a:avLst/>
        </a:prstGeom>
        <a:solidFill>
          <a:schemeClr val="accent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Bike deaths are incredibly lower than car deaths, however, more needs to be done for awareness in bike safety. ​</a:t>
          </a:r>
        </a:p>
      </dsp:txBody>
      <dsp:txXfrm>
        <a:off x="48262" y="3559283"/>
        <a:ext cx="10124215" cy="89212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C04E247-B749-4D31-9829-E498A1EE4652}" type="datetimeFigureOut">
              <a:rPr lang="en-US" smtClean="0"/>
              <a:t>12/6/23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800DD6-6FE8-472A-8478-87145CA6D8D5}" type="slidenum">
              <a:rPr lang="en-US" smtClean="0"/>
              <a:t>‹#›</a:t>
            </a:fld>
            <a:endParaRPr lang="en-US"/>
          </a:p>
        </p:txBody>
      </p:sp>
    </p:spTree>
    <p:extLst>
      <p:ext uri="{BB962C8B-B14F-4D97-AF65-F5344CB8AC3E}">
        <p14:creationId xmlns:p14="http://schemas.microsoft.com/office/powerpoint/2010/main" val="5110183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04E247-B749-4D31-9829-E498A1EE4652}"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800DD6-6FE8-472A-8478-87145CA6D8D5}" type="slidenum">
              <a:rPr lang="en-US" smtClean="0"/>
              <a:t>‹#›</a:t>
            </a:fld>
            <a:endParaRPr lang="en-US"/>
          </a:p>
        </p:txBody>
      </p:sp>
    </p:spTree>
    <p:extLst>
      <p:ext uri="{BB962C8B-B14F-4D97-AF65-F5344CB8AC3E}">
        <p14:creationId xmlns:p14="http://schemas.microsoft.com/office/powerpoint/2010/main" val="1128972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04E247-B749-4D31-9829-E498A1EE4652}"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800DD6-6FE8-472A-8478-87145CA6D8D5}" type="slidenum">
              <a:rPr lang="en-US" smtClean="0"/>
              <a:t>‹#›</a:t>
            </a:fld>
            <a:endParaRPr lang="en-US"/>
          </a:p>
        </p:txBody>
      </p:sp>
    </p:spTree>
    <p:extLst>
      <p:ext uri="{BB962C8B-B14F-4D97-AF65-F5344CB8AC3E}">
        <p14:creationId xmlns:p14="http://schemas.microsoft.com/office/powerpoint/2010/main" val="933339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04E247-B749-4D31-9829-E498A1EE4652}" type="datetimeFigureOut">
              <a:rPr lang="en-US" smtClean="0"/>
              <a:t>12/6/23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800DD6-6FE8-472A-8478-87145CA6D8D5}" type="slidenum">
              <a:rPr lang="en-US" smtClean="0"/>
              <a:t>‹#›</a:t>
            </a:fld>
            <a:endParaRPr lang="en-US"/>
          </a:p>
        </p:txBody>
      </p:sp>
    </p:spTree>
    <p:extLst>
      <p:ext uri="{BB962C8B-B14F-4D97-AF65-F5344CB8AC3E}">
        <p14:creationId xmlns:p14="http://schemas.microsoft.com/office/powerpoint/2010/main" val="614058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C04E247-B749-4D31-9829-E498A1EE4652}" type="datetimeFigureOut">
              <a:rPr lang="en-US" smtClean="0"/>
              <a:t>12/6/23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800DD6-6FE8-472A-8478-87145CA6D8D5}" type="slidenum">
              <a:rPr lang="en-US" smtClean="0"/>
              <a:t>‹#›</a:t>
            </a:fld>
            <a:endParaRPr lang="en-US"/>
          </a:p>
        </p:txBody>
      </p:sp>
    </p:spTree>
    <p:extLst>
      <p:ext uri="{BB962C8B-B14F-4D97-AF65-F5344CB8AC3E}">
        <p14:creationId xmlns:p14="http://schemas.microsoft.com/office/powerpoint/2010/main" val="40180099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C04E247-B749-4D31-9829-E498A1EE4652}" type="datetimeFigureOut">
              <a:rPr lang="en-US" smtClean="0"/>
              <a:t>12/6/23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66800DD6-6FE8-472A-8478-87145CA6D8D5}" type="slidenum">
              <a:rPr lang="en-US" smtClean="0"/>
              <a:t>‹#›</a:t>
            </a:fld>
            <a:endParaRPr lang="en-US"/>
          </a:p>
        </p:txBody>
      </p:sp>
    </p:spTree>
    <p:extLst>
      <p:ext uri="{BB962C8B-B14F-4D97-AF65-F5344CB8AC3E}">
        <p14:creationId xmlns:p14="http://schemas.microsoft.com/office/powerpoint/2010/main" val="612396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C04E247-B749-4D31-9829-E498A1EE4652}" type="datetimeFigureOut">
              <a:rPr lang="en-US" smtClean="0"/>
              <a:t>12/6/23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800DD6-6FE8-472A-8478-87145CA6D8D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8093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04E247-B749-4D31-9829-E498A1EE4652}" type="datetimeFigureOut">
              <a:rPr lang="en-US" smtClean="0"/>
              <a:t>12/6/23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800DD6-6FE8-472A-8478-87145CA6D8D5}" type="slidenum">
              <a:rPr lang="en-US" smtClean="0"/>
              <a:t>‹#›</a:t>
            </a:fld>
            <a:endParaRPr lang="en-US"/>
          </a:p>
        </p:txBody>
      </p:sp>
    </p:spTree>
    <p:extLst>
      <p:ext uri="{BB962C8B-B14F-4D97-AF65-F5344CB8AC3E}">
        <p14:creationId xmlns:p14="http://schemas.microsoft.com/office/powerpoint/2010/main" val="2277436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04E247-B749-4D31-9829-E498A1EE4652}" type="datetimeFigureOut">
              <a:rPr lang="en-US" smtClean="0"/>
              <a:t>12/6/23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800DD6-6FE8-472A-8478-87145CA6D8D5}" type="slidenum">
              <a:rPr lang="en-US" smtClean="0"/>
              <a:t>‹#›</a:t>
            </a:fld>
            <a:endParaRPr lang="en-US"/>
          </a:p>
        </p:txBody>
      </p:sp>
    </p:spTree>
    <p:extLst>
      <p:ext uri="{BB962C8B-B14F-4D97-AF65-F5344CB8AC3E}">
        <p14:creationId xmlns:p14="http://schemas.microsoft.com/office/powerpoint/2010/main" val="3467926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C04E247-B749-4D31-9829-E498A1EE4652}" type="datetimeFigureOut">
              <a:rPr lang="en-US" smtClean="0"/>
              <a:t>12/6/23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66800DD6-6FE8-472A-8478-87145CA6D8D5}" type="slidenum">
              <a:rPr lang="en-US" smtClean="0"/>
              <a:t>‹#›</a:t>
            </a:fld>
            <a:endParaRPr lang="en-US"/>
          </a:p>
        </p:txBody>
      </p:sp>
    </p:spTree>
    <p:extLst>
      <p:ext uri="{BB962C8B-B14F-4D97-AF65-F5344CB8AC3E}">
        <p14:creationId xmlns:p14="http://schemas.microsoft.com/office/powerpoint/2010/main" val="2708183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C04E247-B749-4D31-9829-E498A1EE4652}" type="datetimeFigureOut">
              <a:rPr lang="en-US" smtClean="0"/>
              <a:t>12/6/23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66800DD6-6FE8-472A-8478-87145CA6D8D5}" type="slidenum">
              <a:rPr lang="en-US" smtClean="0"/>
              <a:t>‹#›</a:t>
            </a:fld>
            <a:endParaRPr lang="en-US"/>
          </a:p>
        </p:txBody>
      </p:sp>
    </p:spTree>
    <p:extLst>
      <p:ext uri="{BB962C8B-B14F-4D97-AF65-F5344CB8AC3E}">
        <p14:creationId xmlns:p14="http://schemas.microsoft.com/office/powerpoint/2010/main" val="930330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C04E247-B749-4D31-9829-E498A1EE4652}" type="datetimeFigureOut">
              <a:rPr lang="en-US" smtClean="0"/>
              <a:t>12/6/23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6800DD6-6FE8-472A-8478-87145CA6D8D5}" type="slidenum">
              <a:rPr lang="en-US" smtClean="0"/>
              <a:t>‹#›</a:t>
            </a:fld>
            <a:endParaRPr lang="en-US"/>
          </a:p>
        </p:txBody>
      </p:sp>
    </p:spTree>
    <p:extLst>
      <p:ext uri="{BB962C8B-B14F-4D97-AF65-F5344CB8AC3E}">
        <p14:creationId xmlns:p14="http://schemas.microsoft.com/office/powerpoint/2010/main" val="2349315418"/>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sadiqshah/bike-sales-in-europe/" TargetMode="External"/><Relationship Id="rId7" Type="http://schemas.openxmlformats.org/officeDocument/2006/relationships/hyperlink" Target="https://www.worldometers.info/co2-emissions/co2-emissions-by-country/" TargetMode="Externa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s://www.kaggle.com/datasets/silicon99/dft-accident-data" TargetMode="External"/><Relationship Id="rId5" Type="http://schemas.openxmlformats.org/officeDocument/2006/relationships/hyperlink" Target="https://www.kaggle.com/code/khsamaha/eda-bicycle-accidents-gb-1979-2018-r" TargetMode="External"/><Relationship Id="rId4" Type="http://schemas.openxmlformats.org/officeDocument/2006/relationships/hyperlink" Target="https://data.worldbank.or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who.int/news-room/feature-stories/detail/healthy-and-sustainable-transport" TargetMode="External"/><Relationship Id="rId2" Type="http://schemas.openxmlformats.org/officeDocument/2006/relationships/hyperlink" Target="https://www.who.int/director-general/speeches/detail/who-director-general-addresses-road-safety-conference" TargetMode="External"/><Relationship Id="rId1" Type="http://schemas.openxmlformats.org/officeDocument/2006/relationships/slideLayout" Target="../slideLayouts/slideLayout2.xml"/><Relationship Id="rId4" Type="http://schemas.openxmlformats.org/officeDocument/2006/relationships/hyperlink" Target="https://ecf.com/news-and-events/news/how-much-co2-does-cycling-really-save#:~:text=Add%20to%20that%20the%20CO2,times%20less%20than%20a%20ca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0CD88-376B-F6A3-0F9D-C2E53CC78A63}"/>
              </a:ext>
            </a:extLst>
          </p:cNvPr>
          <p:cNvSpPr>
            <a:spLocks noGrp="1"/>
          </p:cNvSpPr>
          <p:nvPr>
            <p:ph type="title"/>
          </p:nvPr>
        </p:nvSpPr>
        <p:spPr>
          <a:xfrm>
            <a:off x="8022335" y="484631"/>
            <a:ext cx="3701579" cy="5429848"/>
          </a:xfrm>
          <a:noFill/>
          <a:ln>
            <a:noFill/>
          </a:ln>
        </p:spPr>
        <p:txBody>
          <a:bodyPr vert="horz" lIns="274320" tIns="182880" rIns="274320" bIns="182880" rtlCol="0" anchor="ctr" anchorCtr="1">
            <a:normAutofit/>
          </a:bodyPr>
          <a:lstStyle/>
          <a:p>
            <a:pPr algn="l"/>
            <a:r>
              <a:rPr lang="en-US">
                <a:solidFill>
                  <a:schemeClr val="tx1"/>
                </a:solidFill>
              </a:rPr>
              <a:t>Identifying Sales Trends in International Bike Sales and their Health Implications</a:t>
            </a:r>
            <a:br>
              <a:rPr lang="en-US">
                <a:solidFill>
                  <a:schemeClr val="tx1"/>
                </a:solidFill>
              </a:rPr>
            </a:br>
            <a:br>
              <a:rPr lang="en-US">
                <a:solidFill>
                  <a:schemeClr val="tx1"/>
                </a:solidFill>
              </a:rPr>
            </a:br>
            <a:br>
              <a:rPr lang="en-US">
                <a:solidFill>
                  <a:schemeClr val="tx1"/>
                </a:solidFill>
              </a:rPr>
            </a:br>
            <a:br>
              <a:rPr lang="en-US">
                <a:solidFill>
                  <a:schemeClr val="tx1"/>
                </a:solidFill>
              </a:rPr>
            </a:br>
            <a:br>
              <a:rPr lang="en-US">
                <a:solidFill>
                  <a:schemeClr val="tx1"/>
                </a:solidFill>
              </a:rPr>
            </a:br>
            <a:br>
              <a:rPr lang="en-US">
                <a:solidFill>
                  <a:schemeClr val="tx1"/>
                </a:solidFill>
              </a:rPr>
            </a:br>
            <a:br>
              <a:rPr lang="en-US" b="1">
                <a:solidFill>
                  <a:schemeClr val="tx1"/>
                </a:solidFill>
              </a:rPr>
            </a:br>
            <a:endParaRPr lang="en-US">
              <a:solidFill>
                <a:schemeClr val="tx1"/>
              </a:solidFill>
            </a:endParaRPr>
          </a:p>
        </p:txBody>
      </p:sp>
      <p:pic>
        <p:nvPicPr>
          <p:cNvPr id="3" name="Picture 2" descr="A person and person riding bikes&#10;&#10;Description automatically generated">
            <a:extLst>
              <a:ext uri="{FF2B5EF4-FFF2-40B4-BE49-F238E27FC236}">
                <a16:creationId xmlns:a16="http://schemas.microsoft.com/office/drawing/2014/main" id="{42D76512-C541-71E8-356B-0D8AC0B92A2E}"/>
              </a:ext>
            </a:extLst>
          </p:cNvPr>
          <p:cNvPicPr>
            <a:picLocks noChangeAspect="1"/>
          </p:cNvPicPr>
          <p:nvPr/>
        </p:nvPicPr>
        <p:blipFill rotWithShape="1">
          <a:blip r:embed="rId2"/>
          <a:srcRect l="20676" r="18873" b="1"/>
          <a:stretch/>
        </p:blipFill>
        <p:spPr>
          <a:xfrm>
            <a:off x="-1" y="-1"/>
            <a:ext cx="7537704" cy="6858000"/>
          </a:xfrm>
          <a:prstGeom prst="rect">
            <a:avLst/>
          </a:prstGeom>
        </p:spPr>
      </p:pic>
    </p:spTree>
    <p:extLst>
      <p:ext uri="{BB962C8B-B14F-4D97-AF65-F5344CB8AC3E}">
        <p14:creationId xmlns:p14="http://schemas.microsoft.com/office/powerpoint/2010/main" val="4020309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3CE18-78A5-A444-7AEC-0DA38F527C5D}"/>
              </a:ext>
            </a:extLst>
          </p:cNvPr>
          <p:cNvSpPr>
            <a:spLocks noGrp="1"/>
          </p:cNvSpPr>
          <p:nvPr>
            <p:ph type="title"/>
          </p:nvPr>
        </p:nvSpPr>
        <p:spPr>
          <a:xfrm>
            <a:off x="1600200" y="2286000"/>
            <a:ext cx="8991600" cy="1828800"/>
          </a:xfrm>
          <a:noFill/>
          <a:ln>
            <a:solidFill>
              <a:schemeClr val="tx1"/>
            </a:solidFill>
          </a:ln>
        </p:spPr>
        <p:txBody>
          <a:bodyPr vert="horz" lIns="274320" tIns="182880" rIns="274320" bIns="182880" rtlCol="0" anchor="ctr" anchorCtr="1">
            <a:normAutofit/>
          </a:bodyPr>
          <a:lstStyle/>
          <a:p>
            <a:r>
              <a:rPr lang="en-US" sz="3200" kern="1200" cap="all" spc="200" baseline="0" dirty="0">
                <a:solidFill>
                  <a:schemeClr val="tx1"/>
                </a:solidFill>
                <a:latin typeface="+mj-lt"/>
                <a:ea typeface="+mj-ea"/>
                <a:cs typeface="+mj-cs"/>
              </a:rPr>
              <a:t>How is the profit split across countries and the sub-categories of complimentary goods for bike? </a:t>
            </a:r>
          </a:p>
        </p:txBody>
      </p:sp>
    </p:spTree>
    <p:extLst>
      <p:ext uri="{BB962C8B-B14F-4D97-AF65-F5344CB8AC3E}">
        <p14:creationId xmlns:p14="http://schemas.microsoft.com/office/powerpoint/2010/main" val="165416247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different colored lines&#10;&#10;Description automatically generated">
            <a:extLst>
              <a:ext uri="{FF2B5EF4-FFF2-40B4-BE49-F238E27FC236}">
                <a16:creationId xmlns:a16="http://schemas.microsoft.com/office/drawing/2014/main" id="{4331845B-5FF0-2D61-51AC-2C3A298D617F}"/>
              </a:ext>
            </a:extLst>
          </p:cNvPr>
          <p:cNvPicPr>
            <a:picLocks noGrp="1" noChangeAspect="1"/>
          </p:cNvPicPr>
          <p:nvPr>
            <p:ph idx="1"/>
          </p:nvPr>
        </p:nvPicPr>
        <p:blipFill>
          <a:blip r:embed="rId2"/>
          <a:stretch>
            <a:fillRect/>
          </a:stretch>
        </p:blipFill>
        <p:spPr>
          <a:xfrm>
            <a:off x="2366210" y="1311624"/>
            <a:ext cx="7915425" cy="4234751"/>
          </a:xfrm>
          <a:prstGeom prst="rect">
            <a:avLst/>
          </a:prstGeom>
        </p:spPr>
      </p:pic>
      <p:sp>
        <p:nvSpPr>
          <p:cNvPr id="12" name="Oval 11">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903FD6-C407-2C01-F517-A1A04A1CC23C}"/>
              </a:ext>
            </a:extLst>
          </p:cNvPr>
          <p:cNvSpPr>
            <a:spLocks noGrp="1"/>
          </p:cNvSpPr>
          <p:nvPr>
            <p:ph type="title"/>
          </p:nvPr>
        </p:nvSpPr>
        <p:spPr>
          <a:xfrm>
            <a:off x="632380" y="789110"/>
            <a:ext cx="2157984" cy="1828800"/>
          </a:xfrm>
          <a:prstGeom prst="ellipse">
            <a:avLst/>
          </a:prstGeom>
          <a:noFill/>
          <a:ln>
            <a:solidFill>
              <a:srgbClr val="FFFFFF"/>
            </a:solidFill>
          </a:ln>
        </p:spPr>
        <p:txBody>
          <a:bodyPr vert="horz" lIns="182880" tIns="182880" rIns="182880" bIns="182880" rtlCol="0" anchor="ctr">
            <a:noAutofit/>
          </a:bodyPr>
          <a:lstStyle/>
          <a:p>
            <a:r>
              <a:rPr lang="en-US" sz="1400" dirty="0">
                <a:solidFill>
                  <a:srgbClr val="FFFFFF"/>
                </a:solidFill>
              </a:rPr>
              <a:t>What is the yearly profit by country for bike sales?</a:t>
            </a:r>
          </a:p>
        </p:txBody>
      </p:sp>
    </p:spTree>
    <p:extLst>
      <p:ext uri="{BB962C8B-B14F-4D97-AF65-F5344CB8AC3E}">
        <p14:creationId xmlns:p14="http://schemas.microsoft.com/office/powerpoint/2010/main" val="1554752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EDED847-34F1-4353-AA83-1525E9E40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4767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87850-8015-4F2E-5902-EA77E61FA767}"/>
              </a:ext>
            </a:extLst>
          </p:cNvPr>
          <p:cNvSpPr>
            <a:spLocks noGrp="1"/>
          </p:cNvSpPr>
          <p:nvPr>
            <p:ph type="title"/>
          </p:nvPr>
        </p:nvSpPr>
        <p:spPr>
          <a:xfrm>
            <a:off x="2407599" y="4928136"/>
            <a:ext cx="7729728" cy="1134402"/>
          </a:xfrm>
        </p:spPr>
        <p:txBody>
          <a:bodyPr vert="horz" lIns="182880" tIns="182880" rIns="182880" bIns="182880" rtlCol="0" anchor="ctr">
            <a:normAutofit/>
          </a:bodyPr>
          <a:lstStyle/>
          <a:p>
            <a:r>
              <a:rPr lang="en-US" sz="2000"/>
              <a:t>Which sub-category of complimentary goods for bikes made the most profit in sales?</a:t>
            </a:r>
          </a:p>
        </p:txBody>
      </p:sp>
      <p:pic>
        <p:nvPicPr>
          <p:cNvPr id="5" name="Content Placeholder 4">
            <a:extLst>
              <a:ext uri="{FF2B5EF4-FFF2-40B4-BE49-F238E27FC236}">
                <a16:creationId xmlns:a16="http://schemas.microsoft.com/office/drawing/2014/main" id="{ED495C28-282B-0401-6FAC-679A4240CBC1}"/>
              </a:ext>
            </a:extLst>
          </p:cNvPr>
          <p:cNvPicPr>
            <a:picLocks noGrp="1" noChangeAspect="1"/>
          </p:cNvPicPr>
          <p:nvPr>
            <p:ph idx="1"/>
          </p:nvPr>
        </p:nvPicPr>
        <p:blipFill>
          <a:blip r:embed="rId2"/>
          <a:stretch>
            <a:fillRect/>
          </a:stretch>
        </p:blipFill>
        <p:spPr>
          <a:xfrm>
            <a:off x="0" y="672049"/>
            <a:ext cx="12154928" cy="4132674"/>
          </a:xfrm>
          <a:prstGeom prst="rect">
            <a:avLst/>
          </a:prstGeom>
        </p:spPr>
      </p:pic>
    </p:spTree>
    <p:extLst>
      <p:ext uri="{BB962C8B-B14F-4D97-AF65-F5344CB8AC3E}">
        <p14:creationId xmlns:p14="http://schemas.microsoft.com/office/powerpoint/2010/main" val="2668617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3CE18-78A5-A444-7AEC-0DA38F527C5D}"/>
              </a:ext>
            </a:extLst>
          </p:cNvPr>
          <p:cNvSpPr>
            <a:spLocks noGrp="1"/>
          </p:cNvSpPr>
          <p:nvPr>
            <p:ph type="title"/>
          </p:nvPr>
        </p:nvSpPr>
        <p:spPr>
          <a:xfrm>
            <a:off x="1600200" y="2286000"/>
            <a:ext cx="8991600" cy="1828800"/>
          </a:xfrm>
          <a:noFill/>
          <a:ln>
            <a:solidFill>
              <a:schemeClr val="tx1"/>
            </a:solidFill>
          </a:ln>
        </p:spPr>
        <p:txBody>
          <a:bodyPr vert="horz" lIns="274320" tIns="182880" rIns="274320" bIns="182880" rtlCol="0" anchor="ctr" anchorCtr="1">
            <a:normAutofit/>
          </a:bodyPr>
          <a:lstStyle/>
          <a:p>
            <a:r>
              <a:rPr lang="en-US" sz="3200" dirty="0">
                <a:solidFill>
                  <a:schemeClr val="tx1"/>
                </a:solidFill>
              </a:rPr>
              <a:t>What are the overall benefits and safety risks of using a bike?</a:t>
            </a:r>
            <a:endParaRPr lang="en-US" sz="3200" kern="1200" cap="all" spc="200" baseline="0" dirty="0">
              <a:solidFill>
                <a:schemeClr val="tx1"/>
              </a:solidFill>
              <a:latin typeface="+mj-lt"/>
              <a:ea typeface="+mj-ea"/>
              <a:cs typeface="+mj-cs"/>
            </a:endParaRPr>
          </a:p>
        </p:txBody>
      </p:sp>
    </p:spTree>
    <p:extLst>
      <p:ext uri="{BB962C8B-B14F-4D97-AF65-F5344CB8AC3E}">
        <p14:creationId xmlns:p14="http://schemas.microsoft.com/office/powerpoint/2010/main" val="407052948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Rectangle 14">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1559052"/>
            <a:ext cx="1027176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CCA38F-1956-CE1A-2258-0AE3AD9D0A25}"/>
              </a:ext>
            </a:extLst>
          </p:cNvPr>
          <p:cNvSpPr>
            <a:spLocks noGrp="1"/>
          </p:cNvSpPr>
          <p:nvPr>
            <p:ph type="title"/>
          </p:nvPr>
        </p:nvSpPr>
        <p:spPr>
          <a:xfrm>
            <a:off x="1721855" y="105951"/>
            <a:ext cx="8748289" cy="537906"/>
          </a:xfrm>
          <a:ln>
            <a:solidFill>
              <a:srgbClr val="404040"/>
            </a:solidFill>
          </a:ln>
        </p:spPr>
        <p:txBody>
          <a:bodyPr vert="horz" lIns="182880" tIns="182880" rIns="182880" bIns="182880" rtlCol="0" anchor="ctr">
            <a:normAutofit fontScale="90000"/>
          </a:bodyPr>
          <a:lstStyle/>
          <a:p>
            <a:r>
              <a:rPr lang="en-US" sz="2000"/>
              <a:t>Are bike sales and uses correlated to obesity trends?</a:t>
            </a:r>
            <a:endParaRPr lang="en-US" sz="2000" dirty="0"/>
          </a:p>
        </p:txBody>
      </p:sp>
      <p:pic>
        <p:nvPicPr>
          <p:cNvPr id="10" name="Content Placeholder 9">
            <a:extLst>
              <a:ext uri="{FF2B5EF4-FFF2-40B4-BE49-F238E27FC236}">
                <a16:creationId xmlns:a16="http://schemas.microsoft.com/office/drawing/2014/main" id="{CB6199DD-4109-F4A6-4DE8-B829BCADB436}"/>
              </a:ext>
            </a:extLst>
          </p:cNvPr>
          <p:cNvPicPr>
            <a:picLocks noGrp="1" noChangeAspect="1"/>
          </p:cNvPicPr>
          <p:nvPr>
            <p:ph idx="1"/>
          </p:nvPr>
        </p:nvPicPr>
        <p:blipFill>
          <a:blip r:embed="rId2"/>
          <a:stretch>
            <a:fillRect/>
          </a:stretch>
        </p:blipFill>
        <p:spPr>
          <a:xfrm>
            <a:off x="465403" y="752865"/>
            <a:ext cx="11451613" cy="6069354"/>
          </a:xfrm>
          <a:prstGeom prst="rect">
            <a:avLst/>
          </a:prstGeom>
        </p:spPr>
      </p:pic>
    </p:spTree>
    <p:extLst>
      <p:ext uri="{BB962C8B-B14F-4D97-AF65-F5344CB8AC3E}">
        <p14:creationId xmlns:p14="http://schemas.microsoft.com/office/powerpoint/2010/main" val="1290691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8ED89DA-06A1-6AC2-B2CE-CE1926FD19BC}"/>
              </a:ext>
            </a:extLst>
          </p:cNvPr>
          <p:cNvPicPr>
            <a:picLocks noGrp="1" noChangeAspect="1"/>
          </p:cNvPicPr>
          <p:nvPr>
            <p:ph idx="1"/>
          </p:nvPr>
        </p:nvPicPr>
        <p:blipFill rotWithShape="1">
          <a:blip r:embed="rId2"/>
          <a:srcRect r="-1" b="2261"/>
          <a:stretch/>
        </p:blipFill>
        <p:spPr>
          <a:xfrm>
            <a:off x="650247" y="621344"/>
            <a:ext cx="10891505" cy="5615311"/>
          </a:xfrm>
          <a:prstGeom prst="rect">
            <a:avLst/>
          </a:prstGeom>
        </p:spPr>
      </p:pic>
    </p:spTree>
    <p:extLst>
      <p:ext uri="{BB962C8B-B14F-4D97-AF65-F5344CB8AC3E}">
        <p14:creationId xmlns:p14="http://schemas.microsoft.com/office/powerpoint/2010/main" val="3199917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descr="A graph showing a line of falling&#10;&#10;Description automatically generated with medium confidence">
            <a:extLst>
              <a:ext uri="{FF2B5EF4-FFF2-40B4-BE49-F238E27FC236}">
                <a16:creationId xmlns:a16="http://schemas.microsoft.com/office/drawing/2014/main" id="{3D2A4EE7-8FEE-CF60-DC92-3ADD856C10F6}"/>
              </a:ext>
            </a:extLst>
          </p:cNvPr>
          <p:cNvPicPr>
            <a:picLocks noGrp="1" noChangeAspect="1"/>
          </p:cNvPicPr>
          <p:nvPr>
            <p:ph idx="1"/>
          </p:nvPr>
        </p:nvPicPr>
        <p:blipFill rotWithShape="1">
          <a:blip r:embed="rId2"/>
          <a:srcRect t="3846"/>
          <a:stretch/>
        </p:blipFill>
        <p:spPr>
          <a:xfrm>
            <a:off x="20" y="10"/>
            <a:ext cx="12191980" cy="6857990"/>
          </a:xfrm>
          <a:prstGeom prst="rect">
            <a:avLst/>
          </a:prstGeom>
        </p:spPr>
      </p:pic>
      <p:sp>
        <p:nvSpPr>
          <p:cNvPr id="2" name="Title 1">
            <a:extLst>
              <a:ext uri="{FF2B5EF4-FFF2-40B4-BE49-F238E27FC236}">
                <a16:creationId xmlns:a16="http://schemas.microsoft.com/office/drawing/2014/main" id="{E94B249F-2B00-AEA8-D883-BB935093898B}"/>
              </a:ext>
            </a:extLst>
          </p:cNvPr>
          <p:cNvSpPr>
            <a:spLocks noGrp="1"/>
          </p:cNvSpPr>
          <p:nvPr>
            <p:ph type="title"/>
          </p:nvPr>
        </p:nvSpPr>
        <p:spPr>
          <a:xfrm>
            <a:off x="2231136" y="2958103"/>
            <a:ext cx="7729728" cy="941796"/>
          </a:xfrm>
          <a:solidFill>
            <a:srgbClr val="FFFFFF">
              <a:alpha val="80000"/>
            </a:srgbClr>
          </a:solidFill>
        </p:spPr>
        <p:txBody>
          <a:bodyPr vert="horz" lIns="182880" tIns="182880" rIns="182880" bIns="182880" rtlCol="0" anchor="ctr">
            <a:normAutofit/>
          </a:bodyPr>
          <a:lstStyle/>
          <a:p>
            <a:r>
              <a:rPr lang="en-US" sz="2000" kern="1200" cap="all" spc="200" baseline="0" dirty="0">
                <a:solidFill>
                  <a:srgbClr val="262626"/>
                </a:solidFill>
                <a:latin typeface="+mj-lt"/>
                <a:ea typeface="+mj-ea"/>
                <a:cs typeface="+mj-cs"/>
              </a:rPr>
              <a:t>Bike accidents vs Vehicle accidents? Which is safer to use?</a:t>
            </a:r>
          </a:p>
        </p:txBody>
      </p:sp>
    </p:spTree>
    <p:extLst>
      <p:ext uri="{BB962C8B-B14F-4D97-AF65-F5344CB8AC3E}">
        <p14:creationId xmlns:p14="http://schemas.microsoft.com/office/powerpoint/2010/main" val="4247485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076AD5-F6A0-C958-1AC7-D73C91D454AD}"/>
              </a:ext>
            </a:extLst>
          </p:cNvPr>
          <p:cNvPicPr>
            <a:picLocks noGrp="1" noChangeAspect="1"/>
          </p:cNvPicPr>
          <p:nvPr>
            <p:ph idx="1"/>
          </p:nvPr>
        </p:nvPicPr>
        <p:blipFill rotWithShape="1">
          <a:blip r:embed="rId2"/>
          <a:srcRect l="1559" r="2442"/>
          <a:stretch/>
        </p:blipFill>
        <p:spPr>
          <a:xfrm>
            <a:off x="20" y="10"/>
            <a:ext cx="12191980" cy="6857990"/>
          </a:xfrm>
          <a:prstGeom prst="rect">
            <a:avLst/>
          </a:prstGeom>
        </p:spPr>
      </p:pic>
      <p:sp>
        <p:nvSpPr>
          <p:cNvPr id="2" name="Title 1">
            <a:extLst>
              <a:ext uri="{FF2B5EF4-FFF2-40B4-BE49-F238E27FC236}">
                <a16:creationId xmlns:a16="http://schemas.microsoft.com/office/drawing/2014/main" id="{0C6C3736-96D7-5663-F470-DE08587009C4}"/>
              </a:ext>
            </a:extLst>
          </p:cNvPr>
          <p:cNvSpPr>
            <a:spLocks noGrp="1"/>
          </p:cNvSpPr>
          <p:nvPr>
            <p:ph type="title"/>
          </p:nvPr>
        </p:nvSpPr>
        <p:spPr>
          <a:xfrm>
            <a:off x="4450080" y="3067059"/>
            <a:ext cx="6900672" cy="723881"/>
          </a:xfrm>
          <a:solidFill>
            <a:srgbClr val="FFFFFF">
              <a:alpha val="80000"/>
            </a:srgbClr>
          </a:solidFill>
        </p:spPr>
        <p:txBody>
          <a:bodyPr vert="horz" lIns="182880" tIns="182880" rIns="182880" bIns="182880" rtlCol="0" anchor="ctr">
            <a:normAutofit fontScale="90000"/>
          </a:bodyPr>
          <a:lstStyle/>
          <a:p>
            <a:r>
              <a:rPr lang="en-US" sz="2000" kern="1200" cap="all" spc="200" baseline="0">
                <a:solidFill>
                  <a:srgbClr val="262626"/>
                </a:solidFill>
                <a:latin typeface="+mj-lt"/>
                <a:ea typeface="+mj-ea"/>
                <a:cs typeface="+mj-cs"/>
              </a:rPr>
              <a:t>How is the emissions rate compared to bike sales?</a:t>
            </a:r>
            <a:endParaRPr lang="en-US" sz="2000" kern="1200" cap="all" spc="200" baseline="0" dirty="0">
              <a:solidFill>
                <a:srgbClr val="262626"/>
              </a:solidFill>
              <a:latin typeface="+mj-lt"/>
              <a:ea typeface="+mj-ea"/>
              <a:cs typeface="+mj-cs"/>
            </a:endParaRPr>
          </a:p>
        </p:txBody>
      </p:sp>
    </p:spTree>
    <p:extLst>
      <p:ext uri="{BB962C8B-B14F-4D97-AF65-F5344CB8AC3E}">
        <p14:creationId xmlns:p14="http://schemas.microsoft.com/office/powerpoint/2010/main" val="4120732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A4233-3752-B10C-EB1F-F62DB3037EFB}"/>
              </a:ext>
            </a:extLst>
          </p:cNvPr>
          <p:cNvSpPr>
            <a:spLocks noGrp="1"/>
          </p:cNvSpPr>
          <p:nvPr>
            <p:ph type="title"/>
          </p:nvPr>
        </p:nvSpPr>
        <p:spPr>
          <a:xfrm>
            <a:off x="2447411" y="437697"/>
            <a:ext cx="7297177" cy="904085"/>
          </a:xfrm>
        </p:spPr>
        <p:txBody>
          <a:bodyPr/>
          <a:lstStyle/>
          <a:p>
            <a:pPr algn="ctr"/>
            <a:r>
              <a:rPr lang="en-US" dirty="0">
                <a:solidFill>
                  <a:schemeClr val="tx1"/>
                </a:solidFill>
              </a:rPr>
              <a:t>Key Takeaways</a:t>
            </a:r>
          </a:p>
        </p:txBody>
      </p:sp>
      <p:graphicFrame>
        <p:nvGraphicFramePr>
          <p:cNvPr id="7" name="Content Placeholder 2">
            <a:extLst>
              <a:ext uri="{FF2B5EF4-FFF2-40B4-BE49-F238E27FC236}">
                <a16:creationId xmlns:a16="http://schemas.microsoft.com/office/drawing/2014/main" id="{D38FB2E5-CA2E-ED1B-4FB9-36AF5CD128BB}"/>
              </a:ext>
            </a:extLst>
          </p:cNvPr>
          <p:cNvGraphicFramePr>
            <a:graphicFrameLocks noGrp="1"/>
          </p:cNvGraphicFramePr>
          <p:nvPr>
            <p:ph idx="1"/>
            <p:extLst>
              <p:ext uri="{D42A27DB-BD31-4B8C-83A1-F6EECF244321}">
                <p14:modId xmlns:p14="http://schemas.microsoft.com/office/powerpoint/2010/main" val="1252032032"/>
              </p:ext>
            </p:extLst>
          </p:nvPr>
        </p:nvGraphicFramePr>
        <p:xfrm>
          <a:off x="985630" y="1600200"/>
          <a:ext cx="10220739" cy="48201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13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D38FB2E5-CA2E-ED1B-4FB9-36AF5CD128BB}"/>
              </a:ext>
            </a:extLst>
          </p:cNvPr>
          <p:cNvGraphicFramePr>
            <a:graphicFrameLocks noGrp="1"/>
          </p:cNvGraphicFramePr>
          <p:nvPr>
            <p:ph idx="1"/>
            <p:extLst>
              <p:ext uri="{D42A27DB-BD31-4B8C-83A1-F6EECF244321}">
                <p14:modId xmlns:p14="http://schemas.microsoft.com/office/powerpoint/2010/main" val="2394986764"/>
              </p:ext>
            </p:extLst>
          </p:nvPr>
        </p:nvGraphicFramePr>
        <p:xfrm>
          <a:off x="985630" y="1018948"/>
          <a:ext cx="10220739" cy="48201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9511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471D9-6AE5-A46C-F282-17103A2A908F}"/>
              </a:ext>
            </a:extLst>
          </p:cNvPr>
          <p:cNvSpPr>
            <a:spLocks noGrp="1"/>
          </p:cNvSpPr>
          <p:nvPr>
            <p:ph type="title"/>
          </p:nvPr>
        </p:nvSpPr>
        <p:spPr>
          <a:xfrm>
            <a:off x="2231136" y="602278"/>
            <a:ext cx="7729728" cy="1188720"/>
          </a:xfrm>
          <a:solidFill>
            <a:schemeClr val="bg1">
              <a:alpha val="30000"/>
            </a:schemeClr>
          </a:solidFill>
          <a:ln>
            <a:solidFill>
              <a:srgbClr val="FFFFFF"/>
            </a:solidFill>
          </a:ln>
        </p:spPr>
        <p:txBody>
          <a:bodyPr>
            <a:normAutofit/>
          </a:bodyPr>
          <a:lstStyle/>
          <a:p>
            <a:r>
              <a:rPr lang="en-US">
                <a:solidFill>
                  <a:schemeClr val="tx1"/>
                </a:solidFill>
              </a:rPr>
              <a:t>Background and Motivation </a:t>
            </a:r>
          </a:p>
        </p:txBody>
      </p:sp>
      <p:sp>
        <p:nvSpPr>
          <p:cNvPr id="32" name="Content Placeholder 2">
            <a:extLst>
              <a:ext uri="{FF2B5EF4-FFF2-40B4-BE49-F238E27FC236}">
                <a16:creationId xmlns:a16="http://schemas.microsoft.com/office/drawing/2014/main" id="{46773E67-7F47-8CE3-752E-6185AE96ED52}"/>
              </a:ext>
            </a:extLst>
          </p:cNvPr>
          <p:cNvSpPr>
            <a:spLocks noGrp="1"/>
          </p:cNvSpPr>
          <p:nvPr>
            <p:ph idx="1"/>
          </p:nvPr>
        </p:nvSpPr>
        <p:spPr>
          <a:xfrm>
            <a:off x="1379286" y="2107963"/>
            <a:ext cx="9058656" cy="4464724"/>
          </a:xfrm>
        </p:spPr>
        <p:txBody>
          <a:bodyPr>
            <a:normAutofit fontScale="92500" lnSpcReduction="10000"/>
          </a:bodyPr>
          <a:lstStyle/>
          <a:p>
            <a:pPr>
              <a:lnSpc>
                <a:spcPct val="90000"/>
              </a:lnSpc>
            </a:pPr>
            <a:r>
              <a:rPr lang="en-US" sz="2000"/>
              <a:t>Obesity is an important issue worldwide which causes a lot of deaths.</a:t>
            </a:r>
          </a:p>
          <a:p>
            <a:pPr>
              <a:lnSpc>
                <a:spcPct val="90000"/>
              </a:lnSpc>
            </a:pPr>
            <a:r>
              <a:rPr lang="en-US" sz="2000"/>
              <a:t>More than 2 in 5 adults in the world (42.4%) have obesity (including severe obesity).</a:t>
            </a:r>
          </a:p>
          <a:p>
            <a:pPr>
              <a:lnSpc>
                <a:spcPct val="90000"/>
              </a:lnSpc>
            </a:pPr>
            <a:r>
              <a:rPr lang="en-US" sz="2000"/>
              <a:t>Europe has 53% overweight adults and 17% obese adults. </a:t>
            </a:r>
          </a:p>
          <a:p>
            <a:pPr>
              <a:lnSpc>
                <a:spcPct val="90000"/>
              </a:lnSpc>
            </a:pPr>
            <a:r>
              <a:rPr lang="en-US" sz="2000"/>
              <a:t>Cycling is a good way to control or reduce weight</a:t>
            </a:r>
          </a:p>
          <a:p>
            <a:pPr>
              <a:lnSpc>
                <a:spcPct val="90000"/>
              </a:lnSpc>
            </a:pPr>
            <a:r>
              <a:rPr lang="en-US" sz="2000"/>
              <a:t>The health benefits of regular cycling include increased cardiovascular fitness, muscle strength and flexibility.</a:t>
            </a:r>
          </a:p>
          <a:p>
            <a:pPr>
              <a:lnSpc>
                <a:spcPct val="90000"/>
              </a:lnSpc>
            </a:pPr>
            <a:r>
              <a:rPr lang="en-US" sz="2000"/>
              <a:t>Also beneficial for the environment.</a:t>
            </a:r>
          </a:p>
          <a:p>
            <a:pPr>
              <a:lnSpc>
                <a:spcPct val="90000"/>
              </a:lnSpc>
            </a:pPr>
            <a:r>
              <a:rPr lang="en-US" sz="2000"/>
              <a:t>Choosing a bike over a car just once a day reduces the average person's carbon emissions from transportation by 67%.</a:t>
            </a:r>
          </a:p>
          <a:p>
            <a:pPr>
              <a:lnSpc>
                <a:spcPct val="90000"/>
              </a:lnSpc>
            </a:pPr>
            <a:r>
              <a:rPr lang="en-US" sz="2000"/>
              <a:t>We want to analyze bike sales across the United States and Europe to determine which US State and European Country, gender, and age group buys more bikes</a:t>
            </a:r>
          </a:p>
          <a:p>
            <a:pPr>
              <a:lnSpc>
                <a:spcPct val="90000"/>
              </a:lnSpc>
            </a:pPr>
            <a:r>
              <a:rPr lang="en-US" sz="2000"/>
              <a:t>We can draw conclusions on the data and see if in those countries obesity rates are lower and if there are less carbon emissions.</a:t>
            </a:r>
          </a:p>
          <a:p>
            <a:pPr>
              <a:lnSpc>
                <a:spcPct val="90000"/>
              </a:lnSpc>
            </a:pPr>
            <a:endParaRPr lang="en-US" sz="1100" dirty="0"/>
          </a:p>
        </p:txBody>
      </p:sp>
    </p:spTree>
    <p:extLst>
      <p:ext uri="{BB962C8B-B14F-4D97-AF65-F5344CB8AC3E}">
        <p14:creationId xmlns:p14="http://schemas.microsoft.com/office/powerpoint/2010/main" val="4247941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FC7B4C-B81E-2A3F-E456-FA43A54722B7}"/>
              </a:ext>
            </a:extLst>
          </p:cNvPr>
          <p:cNvPicPr>
            <a:picLocks noChangeAspect="1"/>
          </p:cNvPicPr>
          <p:nvPr/>
        </p:nvPicPr>
        <p:blipFill rotWithShape="1">
          <a:blip r:embed="rId2">
            <a:duotone>
              <a:schemeClr val="bg2">
                <a:shade val="45000"/>
                <a:satMod val="135000"/>
              </a:schemeClr>
              <a:prstClr val="white"/>
            </a:duotone>
            <a:alphaModFix amt="2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C346198-309D-41BF-6D62-69A351625D2F}"/>
              </a:ext>
            </a:extLst>
          </p:cNvPr>
          <p:cNvSpPr>
            <a:spLocks noGrp="1"/>
          </p:cNvSpPr>
          <p:nvPr>
            <p:ph type="title"/>
          </p:nvPr>
        </p:nvSpPr>
        <p:spPr>
          <a:xfrm>
            <a:off x="2231136" y="964692"/>
            <a:ext cx="7729728" cy="1188720"/>
          </a:xfrm>
          <a:solidFill>
            <a:srgbClr val="FFFFFF">
              <a:alpha val="80000"/>
            </a:srgbClr>
          </a:solidFill>
          <a:ln>
            <a:solidFill>
              <a:schemeClr val="bg1">
                <a:lumMod val="85000"/>
                <a:lumOff val="15000"/>
              </a:schemeClr>
            </a:solidFill>
          </a:ln>
        </p:spPr>
        <p:txBody>
          <a:bodyPr>
            <a:normAutofit/>
          </a:bodyPr>
          <a:lstStyle/>
          <a:p>
            <a:r>
              <a:rPr lang="en-US">
                <a:solidFill>
                  <a:srgbClr val="1D1D1D"/>
                </a:solidFill>
              </a:rPr>
              <a:t>Objectives</a:t>
            </a:r>
          </a:p>
        </p:txBody>
      </p:sp>
      <p:graphicFrame>
        <p:nvGraphicFramePr>
          <p:cNvPr id="7" name="Content Placeholder 2">
            <a:extLst>
              <a:ext uri="{FF2B5EF4-FFF2-40B4-BE49-F238E27FC236}">
                <a16:creationId xmlns:a16="http://schemas.microsoft.com/office/drawing/2014/main" id="{5496396D-E478-8E15-F656-05C01A6CF569}"/>
              </a:ext>
            </a:extLst>
          </p:cNvPr>
          <p:cNvGraphicFramePr>
            <a:graphicFrameLocks noGrp="1"/>
          </p:cNvGraphicFramePr>
          <p:nvPr>
            <p:ph idx="1"/>
            <p:extLst>
              <p:ext uri="{D42A27DB-BD31-4B8C-83A1-F6EECF244321}">
                <p14:modId xmlns:p14="http://schemas.microsoft.com/office/powerpoint/2010/main" val="491657077"/>
              </p:ext>
            </p:extLst>
          </p:nvPr>
        </p:nvGraphicFramePr>
        <p:xfrm>
          <a:off x="1932432" y="2592324"/>
          <a:ext cx="8327136" cy="35866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188798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rld map with flight paths">
            <a:extLst>
              <a:ext uri="{FF2B5EF4-FFF2-40B4-BE49-F238E27FC236}">
                <a16:creationId xmlns:a16="http://schemas.microsoft.com/office/drawing/2014/main" id="{8A983F7C-995B-4A83-2826-74158525193C}"/>
              </a:ext>
            </a:extLst>
          </p:cNvPr>
          <p:cNvPicPr>
            <a:picLocks noChangeAspect="1"/>
          </p:cNvPicPr>
          <p:nvPr/>
        </p:nvPicPr>
        <p:blipFill rotWithShape="1">
          <a:blip r:embed="rId2">
            <a:duotone>
              <a:schemeClr val="bg2">
                <a:shade val="45000"/>
                <a:satMod val="135000"/>
              </a:schemeClr>
              <a:prstClr val="white"/>
            </a:duotone>
            <a:alphaModFix amt="25000"/>
          </a:blip>
          <a:srcRect t="7274" b="10309"/>
          <a:stretch/>
        </p:blipFill>
        <p:spPr>
          <a:xfrm>
            <a:off x="20" y="10"/>
            <a:ext cx="12191980" cy="6857990"/>
          </a:xfrm>
          <a:prstGeom prst="rect">
            <a:avLst/>
          </a:prstGeom>
        </p:spPr>
      </p:pic>
      <p:sp>
        <p:nvSpPr>
          <p:cNvPr id="2" name="Title 1">
            <a:extLst>
              <a:ext uri="{FF2B5EF4-FFF2-40B4-BE49-F238E27FC236}">
                <a16:creationId xmlns:a16="http://schemas.microsoft.com/office/drawing/2014/main" id="{4395A605-E38B-911E-E8A8-FE8A8E6A9E5F}"/>
              </a:ext>
            </a:extLst>
          </p:cNvPr>
          <p:cNvSpPr>
            <a:spLocks noGrp="1"/>
          </p:cNvSpPr>
          <p:nvPr>
            <p:ph type="title"/>
          </p:nvPr>
        </p:nvSpPr>
        <p:spPr>
          <a:solidFill>
            <a:srgbClr val="FFFFFF">
              <a:alpha val="80000"/>
            </a:srgbClr>
          </a:solidFill>
          <a:ln>
            <a:solidFill>
              <a:schemeClr val="bg1">
                <a:lumMod val="85000"/>
                <a:lumOff val="15000"/>
              </a:schemeClr>
            </a:solidFill>
          </a:ln>
        </p:spPr>
        <p:txBody>
          <a:bodyPr>
            <a:normAutofit/>
          </a:bodyPr>
          <a:lstStyle/>
          <a:p>
            <a:r>
              <a:rPr lang="en-US" dirty="0">
                <a:solidFill>
                  <a:srgbClr val="1D1D1D"/>
                </a:solidFill>
              </a:rPr>
              <a:t>Data Source and Variables </a:t>
            </a:r>
          </a:p>
        </p:txBody>
      </p:sp>
      <p:sp>
        <p:nvSpPr>
          <p:cNvPr id="3" name="Content Placeholder 2">
            <a:extLst>
              <a:ext uri="{FF2B5EF4-FFF2-40B4-BE49-F238E27FC236}">
                <a16:creationId xmlns:a16="http://schemas.microsoft.com/office/drawing/2014/main" id="{C696607B-415D-04F4-456F-48CC40A183C4}"/>
              </a:ext>
            </a:extLst>
          </p:cNvPr>
          <p:cNvSpPr>
            <a:spLocks noGrp="1"/>
          </p:cNvSpPr>
          <p:nvPr>
            <p:ph idx="1"/>
          </p:nvPr>
        </p:nvSpPr>
        <p:spPr>
          <a:xfrm>
            <a:off x="1621536" y="2479548"/>
            <a:ext cx="8948928" cy="3896868"/>
          </a:xfrm>
        </p:spPr>
        <p:txBody>
          <a:bodyPr>
            <a:normAutofit lnSpcReduction="10000"/>
          </a:bodyPr>
          <a:lstStyle/>
          <a:p>
            <a:pPr marL="0" indent="0">
              <a:lnSpc>
                <a:spcPct val="90000"/>
              </a:lnSpc>
              <a:buNone/>
            </a:pPr>
            <a:r>
              <a:rPr lang="en-US" dirty="0">
                <a:effectLst/>
                <a:ea typeface="Calibri" panose="020F0502020204030204" pitchFamily="34" charset="0"/>
              </a:rPr>
              <a:t>We will study the of issue Sales Trends in International Bicycle Sales and their correlation to Obesity Rates, Carbon Emissions, and Safety Issues using publicly available data collected from </a:t>
            </a:r>
            <a:r>
              <a:rPr lang="en-US" dirty="0" err="1">
                <a:effectLst/>
                <a:ea typeface="Calibri" panose="020F0502020204030204" pitchFamily="34" charset="0"/>
              </a:rPr>
              <a:t>Kaggle.com</a:t>
            </a:r>
            <a:r>
              <a:rPr lang="en-US" dirty="0">
                <a:effectLst/>
                <a:ea typeface="Calibri" panose="020F0502020204030204" pitchFamily="34" charset="0"/>
              </a:rPr>
              <a:t>, the World Health Organization, Harvard School of Public Health website, and The World Bank websites. We will utilize data sets from Kaggle and The World Bank, as well as articles from the World Health Organization and Harvard School of Public Health that pertain to health and environmental benefits related to bicycles, as well as statistics of obesity and safety concerns. Our goal is to correlate the data from these sources to describe the issue of Sales Trends in International Bicycle Sales and their correlation to Obesity Rates, Carbon Emissions, and Safety Issues.</a:t>
            </a:r>
          </a:p>
          <a:p>
            <a:pPr marL="0" indent="0">
              <a:lnSpc>
                <a:spcPct val="90000"/>
              </a:lnSpc>
              <a:buNone/>
            </a:pPr>
            <a:endParaRPr lang="en-US" dirty="0">
              <a:effectLst/>
              <a:latin typeface="Times New Roman" panose="02020603050405020304" pitchFamily="18" charset="0"/>
              <a:ea typeface="Calibri" panose="020F0502020204030204" pitchFamily="34" charset="0"/>
            </a:endParaRPr>
          </a:p>
          <a:p>
            <a:pPr marL="0" marR="0">
              <a:lnSpc>
                <a:spcPct val="90000"/>
              </a:lnSpc>
              <a:spcBef>
                <a:spcPts val="0"/>
              </a:spcBef>
              <a:spcAft>
                <a:spcPts val="800"/>
              </a:spcAft>
            </a:pPr>
            <a:r>
              <a:rPr lang="en-US" sz="1300" u="sng" kern="100" dirty="0">
                <a:effectLst/>
                <a:latin typeface="Times New Roman" panose="02020603050405020304" pitchFamily="18" charset="0"/>
                <a:ea typeface="Calibri" panose="020F0502020204030204" pitchFamily="34" charset="0"/>
                <a:cs typeface="Times New Roman" panose="02020603050405020304" pitchFamily="18" charset="0"/>
                <a:hlinkClick r:id="rId3"/>
              </a:rPr>
              <a:t>https://www.kaggle.com/datasets/sadiqshah/bike-sales-in-europe/</a:t>
            </a:r>
            <a:endParaRPr lang="en-US"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90000"/>
              </a:lnSpc>
              <a:spcBef>
                <a:spcPts val="0"/>
              </a:spcBef>
              <a:spcAft>
                <a:spcPts val="800"/>
              </a:spcAft>
            </a:pPr>
            <a:r>
              <a:rPr lang="en-US" sz="1300" u="sng" kern="100" dirty="0">
                <a:effectLst/>
                <a:latin typeface="Calibri" panose="020F0502020204030204" pitchFamily="34" charset="0"/>
                <a:ea typeface="Calibri" panose="020F0502020204030204" pitchFamily="34" charset="0"/>
                <a:cs typeface="Times New Roman" panose="02020603050405020304" pitchFamily="18" charset="0"/>
                <a:hlinkClick r:id="rId4"/>
              </a:rPr>
              <a:t>https://data.worldbank.org/</a:t>
            </a:r>
            <a:endParaRPr lang="en-US"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90000"/>
              </a:lnSpc>
              <a:spcBef>
                <a:spcPts val="0"/>
              </a:spcBef>
              <a:spcAft>
                <a:spcPts val="800"/>
              </a:spcAft>
            </a:pPr>
            <a:r>
              <a:rPr lang="en-US" sz="1300" u="sng" kern="100" dirty="0">
                <a:effectLst/>
                <a:latin typeface="Times New Roman" panose="02020603050405020304" pitchFamily="18" charset="0"/>
                <a:ea typeface="Calibri" panose="020F0502020204030204" pitchFamily="34" charset="0"/>
                <a:cs typeface="Times New Roman" panose="02020603050405020304" pitchFamily="18" charset="0"/>
                <a:hlinkClick r:id="rId5"/>
              </a:rPr>
              <a:t>https://www.kaggle.com/code/khsamaha/eda-bicycle-accidents-gb-1979-2018-r</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90000"/>
              </a:lnSpc>
              <a:spcBef>
                <a:spcPts val="0"/>
              </a:spcBef>
              <a:spcAft>
                <a:spcPts val="800"/>
              </a:spcAft>
            </a:pPr>
            <a:r>
              <a:rPr lang="en-US" sz="1300" u="sng" kern="100" dirty="0">
                <a:effectLst/>
                <a:latin typeface="Times New Roman" panose="02020603050405020304" pitchFamily="18" charset="0"/>
                <a:ea typeface="Calibri" panose="020F0502020204030204" pitchFamily="34" charset="0"/>
                <a:cs typeface="Times New Roman" panose="02020603050405020304" pitchFamily="18" charset="0"/>
                <a:hlinkClick r:id="rId6"/>
              </a:rPr>
              <a:t>https://www.kaggle.com/datasets/silicon99/dft-accident-data</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nSpc>
                <a:spcPct val="90000"/>
              </a:lnSpc>
              <a:spcBef>
                <a:spcPts val="0"/>
              </a:spcBef>
              <a:spcAft>
                <a:spcPts val="800"/>
              </a:spcAft>
            </a:pPr>
            <a:r>
              <a:rPr lang="en-US" sz="1300" b="0" i="0" dirty="0">
                <a:effectLst/>
                <a:latin typeface="Times New Roman" panose="02020603050405020304" pitchFamily="18" charset="0"/>
                <a:cs typeface="Times New Roman" panose="02020603050405020304" pitchFamily="18" charset="0"/>
                <a:hlinkClick r:id="rId7" tooltip="Original URL: https://www.worldometers.info/co2-emissions/co2-emissions-by-country/. Click or tap if you trust this link."/>
              </a:rPr>
              <a:t>https://www.worldometers.info/co2-emissions/co2-emissions-by-country/</a:t>
            </a:r>
            <a:r>
              <a:rPr lang="en-US" sz="1300" b="0" i="0" kern="100" dirty="0">
                <a:latin typeface="Times New Roman" panose="02020603050405020304" pitchFamily="18" charset="0"/>
                <a:ea typeface="Calibri" panose="020F0502020204030204" pitchFamily="34" charset="0"/>
                <a:cs typeface="Times New Roman" panose="02020603050405020304" pitchFamily="18" charset="0"/>
              </a:rPr>
              <a:t> </a:t>
            </a:r>
            <a:endParaRPr lang="en-US" sz="13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90000"/>
              </a:lnSpc>
            </a:pPr>
            <a:endParaRPr lang="en-US" sz="1300" dirty="0"/>
          </a:p>
        </p:txBody>
      </p:sp>
    </p:spTree>
    <p:extLst>
      <p:ext uri="{BB962C8B-B14F-4D97-AF65-F5344CB8AC3E}">
        <p14:creationId xmlns:p14="http://schemas.microsoft.com/office/powerpoint/2010/main" val="3285032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1416E-EA07-B041-5732-B6695341A772}"/>
              </a:ext>
            </a:extLst>
          </p:cNvPr>
          <p:cNvSpPr>
            <a:spLocks noGrp="1"/>
          </p:cNvSpPr>
          <p:nvPr>
            <p:ph type="title"/>
          </p:nvPr>
        </p:nvSpPr>
        <p:spPr>
          <a:xfrm>
            <a:off x="2313233" y="974631"/>
            <a:ext cx="7565534" cy="1023134"/>
          </a:xfrm>
        </p:spPr>
        <p:txBody>
          <a:bodyPr/>
          <a:lstStyle/>
          <a:p>
            <a:pPr algn="ctr"/>
            <a:r>
              <a:rPr lang="en-US" dirty="0">
                <a:solidFill>
                  <a:schemeClr val="tx1"/>
                </a:solidFill>
              </a:rPr>
              <a:t>Data Source and Variables </a:t>
            </a:r>
            <a:r>
              <a:rPr lang="en-US" dirty="0"/>
              <a:t>(cont.)</a:t>
            </a:r>
          </a:p>
        </p:txBody>
      </p:sp>
      <p:sp>
        <p:nvSpPr>
          <p:cNvPr id="3" name="Content Placeholder 2">
            <a:extLst>
              <a:ext uri="{FF2B5EF4-FFF2-40B4-BE49-F238E27FC236}">
                <a16:creationId xmlns:a16="http://schemas.microsoft.com/office/drawing/2014/main" id="{355838BC-B03C-8752-0DBC-3340D840D189}"/>
              </a:ext>
            </a:extLst>
          </p:cNvPr>
          <p:cNvSpPr>
            <a:spLocks noGrp="1"/>
          </p:cNvSpPr>
          <p:nvPr>
            <p:ph idx="1"/>
          </p:nvPr>
        </p:nvSpPr>
        <p:spPr>
          <a:xfrm>
            <a:off x="1808921" y="2538653"/>
            <a:ext cx="9185612" cy="3101983"/>
          </a:xfrm>
        </p:spPr>
        <p:txBody>
          <a:bodyPr>
            <a:normAutofit fontScale="25000" lnSpcReduction="20000"/>
          </a:bodyPr>
          <a:lstStyle/>
          <a:p>
            <a:pPr marL="0" indent="0">
              <a:buNone/>
            </a:pPr>
            <a:r>
              <a:rPr lang="en-US" sz="6400" dirty="0"/>
              <a:t>By analyzing the data from these sources, we plan to employ the below variables in our study.</a:t>
            </a:r>
          </a:p>
          <a:p>
            <a:r>
              <a:rPr lang="en-US" sz="6400" dirty="0"/>
              <a:t>Country of bike sales, obesity rate, carbon emissions, and safety statistics: categorical variable.</a:t>
            </a:r>
          </a:p>
          <a:p>
            <a:r>
              <a:rPr lang="en-US" sz="6400" dirty="0"/>
              <a:t>Date of bike sales, obesity rate, carbon emissions, and safety statistics: categorical variable.</a:t>
            </a:r>
          </a:p>
          <a:p>
            <a:r>
              <a:rPr lang="en-US" sz="6400" dirty="0"/>
              <a:t>Age group of bike sales: categorical variable.</a:t>
            </a:r>
          </a:p>
          <a:p>
            <a:r>
              <a:rPr lang="en-US" sz="6400" dirty="0"/>
              <a:t>Obesity rate: quantitative variable.</a:t>
            </a:r>
          </a:p>
          <a:p>
            <a:r>
              <a:rPr lang="en-US" sz="6400" dirty="0"/>
              <a:t>Safety statistics: quantitative variable.</a:t>
            </a:r>
          </a:p>
          <a:p>
            <a:endParaRPr lang="en-US" sz="5500" dirty="0"/>
          </a:p>
          <a:p>
            <a:pPr marL="0" indent="0">
              <a:buNone/>
            </a:pPr>
            <a:r>
              <a:rPr lang="en-US" sz="5600" dirty="0"/>
              <a:t>References</a:t>
            </a:r>
          </a:p>
          <a:p>
            <a:r>
              <a:rPr lang="en-US" sz="5600" dirty="0">
                <a:hlinkClick r:id="rId2"/>
              </a:rPr>
              <a:t>https://www.who.int/director-general/speeches/detail/who-director-general-addresses-road-safety-conference</a:t>
            </a:r>
            <a:r>
              <a:rPr lang="en-US" sz="5600" dirty="0"/>
              <a:t> </a:t>
            </a:r>
          </a:p>
          <a:p>
            <a:r>
              <a:rPr lang="en-US" sz="5600" dirty="0">
                <a:hlinkClick r:id="rId3"/>
              </a:rPr>
              <a:t>https://www.who.int/news-room/feature-stories/detail/healthy-and-sustainable-transport</a:t>
            </a:r>
            <a:r>
              <a:rPr lang="en-US" sz="5600" dirty="0"/>
              <a:t> </a:t>
            </a:r>
          </a:p>
          <a:p>
            <a:r>
              <a:rPr lang="en-US" sz="5600" dirty="0">
                <a:hlinkClick r:id="rId2"/>
              </a:rPr>
              <a:t>https://www.who.int/director-general/speeches/detail/who-director-general-addresses-road-safety-conference</a:t>
            </a:r>
            <a:r>
              <a:rPr lang="en-US" sz="5600" dirty="0"/>
              <a:t> </a:t>
            </a:r>
          </a:p>
          <a:p>
            <a:r>
              <a:rPr lang="en-US" sz="5600" dirty="0">
                <a:hlinkClick r:id="rId4"/>
              </a:rPr>
              <a:t>https://ecf.com/news-and-events/news/how-much-co2-does-cycling-really-save#:~:text=Add%20to%20that%20the%20CO2,times%20less%20than%20a%20car</a:t>
            </a:r>
            <a:r>
              <a:rPr lang="en-US" sz="5600" dirty="0"/>
              <a:t>! </a:t>
            </a:r>
          </a:p>
          <a:p>
            <a:endParaRPr lang="en-US" dirty="0"/>
          </a:p>
        </p:txBody>
      </p:sp>
    </p:spTree>
    <p:extLst>
      <p:ext uri="{BB962C8B-B14F-4D97-AF65-F5344CB8AC3E}">
        <p14:creationId xmlns:p14="http://schemas.microsoft.com/office/powerpoint/2010/main" val="832987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3CE18-78A5-A444-7AEC-0DA38F527C5D}"/>
              </a:ext>
            </a:extLst>
          </p:cNvPr>
          <p:cNvSpPr>
            <a:spLocks noGrp="1"/>
          </p:cNvSpPr>
          <p:nvPr>
            <p:ph type="title"/>
          </p:nvPr>
        </p:nvSpPr>
        <p:spPr>
          <a:xfrm>
            <a:off x="1600200" y="2286000"/>
            <a:ext cx="8991600" cy="1828800"/>
          </a:xfrm>
          <a:noFill/>
          <a:ln>
            <a:solidFill>
              <a:schemeClr val="tx1"/>
            </a:solidFill>
          </a:ln>
        </p:spPr>
        <p:txBody>
          <a:bodyPr vert="horz" lIns="274320" tIns="182880" rIns="274320" bIns="182880" rtlCol="0" anchor="ctr" anchorCtr="1">
            <a:normAutofit/>
          </a:bodyPr>
          <a:lstStyle/>
          <a:p>
            <a:r>
              <a:rPr lang="en-US" sz="3200" kern="1200" cap="all" spc="200" baseline="0" dirty="0">
                <a:solidFill>
                  <a:schemeClr val="tx1">
                    <a:lumMod val="85000"/>
                    <a:lumOff val="15000"/>
                  </a:schemeClr>
                </a:solidFill>
                <a:effectLst/>
                <a:latin typeface="+mj-lt"/>
                <a:ea typeface="+mj-ea"/>
                <a:cs typeface="+mj-cs"/>
              </a:rPr>
              <a:t>How have the demographics of bike sales changed over time?</a:t>
            </a:r>
            <a:endParaRPr lang="en-US" sz="3200" kern="1200" cap="all" spc="200" baseline="0" dirty="0">
              <a:solidFill>
                <a:schemeClr val="tx1"/>
              </a:solidFill>
              <a:latin typeface="+mj-lt"/>
              <a:ea typeface="+mj-ea"/>
              <a:cs typeface="+mj-cs"/>
            </a:endParaRPr>
          </a:p>
        </p:txBody>
      </p:sp>
    </p:spTree>
    <p:extLst>
      <p:ext uri="{BB962C8B-B14F-4D97-AF65-F5344CB8AC3E}">
        <p14:creationId xmlns:p14="http://schemas.microsoft.com/office/powerpoint/2010/main" val="156641987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A755906-3A1B-434D-9E68-9EFCEBBC2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0F1A85A-66C6-3361-3DE0-918F9CCE54BA}"/>
              </a:ext>
            </a:extLst>
          </p:cNvPr>
          <p:cNvPicPr>
            <a:picLocks noGrp="1" noChangeAspect="1"/>
          </p:cNvPicPr>
          <p:nvPr>
            <p:ph idx="1"/>
          </p:nvPr>
        </p:nvPicPr>
        <p:blipFill rotWithShape="1">
          <a:blip r:embed="rId2"/>
          <a:srcRect r="-1" b="2722"/>
          <a:stretch/>
        </p:blipFill>
        <p:spPr>
          <a:xfrm>
            <a:off x="1659835" y="1072829"/>
            <a:ext cx="8860340" cy="4712341"/>
          </a:xfrm>
          <a:prstGeom prst="rect">
            <a:avLst/>
          </a:prstGeom>
        </p:spPr>
      </p:pic>
      <p:sp>
        <p:nvSpPr>
          <p:cNvPr id="19" name="Oval 18">
            <a:extLst>
              <a:ext uri="{FF2B5EF4-FFF2-40B4-BE49-F238E27FC236}">
                <a16:creationId xmlns:a16="http://schemas.microsoft.com/office/drawing/2014/main" id="{055A0380-F687-418F-A09C-C21C29733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635465-802E-B0A1-8B5C-BD19FF412258}"/>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800" kern="1200" cap="all" spc="200" baseline="0">
                <a:solidFill>
                  <a:srgbClr val="FFFFFF"/>
                </a:solidFill>
                <a:effectLst/>
                <a:latin typeface="+mj-lt"/>
                <a:ea typeface="+mj-ea"/>
                <a:cs typeface="+mj-cs"/>
              </a:rPr>
              <a:t>Which geographic locations have the most sales?</a:t>
            </a:r>
            <a:endParaRPr lang="en-US" sz="800" kern="1200" cap="all" spc="200" baseline="0">
              <a:solidFill>
                <a:srgbClr val="FFFFFF"/>
              </a:solidFill>
              <a:latin typeface="+mj-lt"/>
              <a:ea typeface="+mj-ea"/>
              <a:cs typeface="+mj-cs"/>
            </a:endParaRPr>
          </a:p>
        </p:txBody>
      </p:sp>
    </p:spTree>
    <p:extLst>
      <p:ext uri="{BB962C8B-B14F-4D97-AF65-F5344CB8AC3E}">
        <p14:creationId xmlns:p14="http://schemas.microsoft.com/office/powerpoint/2010/main" val="1091212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8307A29-FEF0-4293-B035-77F93A675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7982712"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45B9A22-D3E0-4A7A-8188-5F07F6BDC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7653008"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E309FB6-FF29-4C97-2197-673474AC72DA}"/>
              </a:ext>
            </a:extLst>
          </p:cNvPr>
          <p:cNvPicPr>
            <a:picLocks noGrp="1" noChangeAspect="1"/>
          </p:cNvPicPr>
          <p:nvPr>
            <p:ph idx="1"/>
          </p:nvPr>
        </p:nvPicPr>
        <p:blipFill>
          <a:blip r:embed="rId2"/>
          <a:stretch>
            <a:fillRect/>
          </a:stretch>
        </p:blipFill>
        <p:spPr>
          <a:xfrm>
            <a:off x="760166" y="214160"/>
            <a:ext cx="10671667" cy="6429679"/>
          </a:xfrm>
          <a:prstGeom prst="rect">
            <a:avLst/>
          </a:prstGeom>
        </p:spPr>
      </p:pic>
    </p:spTree>
    <p:extLst>
      <p:ext uri="{BB962C8B-B14F-4D97-AF65-F5344CB8AC3E}">
        <p14:creationId xmlns:p14="http://schemas.microsoft.com/office/powerpoint/2010/main" val="1424923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6D934-54D3-ECC1-84A1-F43F103359EC}"/>
              </a:ext>
            </a:extLst>
          </p:cNvPr>
          <p:cNvSpPr>
            <a:spLocks noGrp="1"/>
          </p:cNvSpPr>
          <p:nvPr>
            <p:ph type="title"/>
          </p:nvPr>
        </p:nvSpPr>
        <p:spPr>
          <a:xfrm>
            <a:off x="8787865" y="2921173"/>
            <a:ext cx="2745667" cy="1015663"/>
          </a:xfrm>
        </p:spPr>
        <p:txBody>
          <a:bodyPr vert="horz" lIns="182880" tIns="182880" rIns="182880" bIns="182880" rtlCol="0" anchor="ctr">
            <a:normAutofit/>
          </a:bodyPr>
          <a:lstStyle/>
          <a:p>
            <a:r>
              <a:rPr lang="en-US" sz="1100"/>
              <a:t>How are the sales volumes split between males and females? </a:t>
            </a:r>
          </a:p>
        </p:txBody>
      </p:sp>
      <p:sp>
        <p:nvSpPr>
          <p:cNvPr id="10" name="Rectangle 9">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35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BBBEED1-34BC-E184-01B4-0D60E33656D9}"/>
              </a:ext>
            </a:extLst>
          </p:cNvPr>
          <p:cNvPicPr>
            <a:picLocks noGrp="1" noChangeAspect="1"/>
          </p:cNvPicPr>
          <p:nvPr>
            <p:ph idx="1"/>
          </p:nvPr>
        </p:nvPicPr>
        <p:blipFill>
          <a:blip r:embed="rId2"/>
          <a:stretch>
            <a:fillRect/>
          </a:stretch>
        </p:blipFill>
        <p:spPr>
          <a:xfrm>
            <a:off x="79480" y="1147923"/>
            <a:ext cx="8055945" cy="4753006"/>
          </a:xfrm>
          <a:prstGeom prst="rect">
            <a:avLst/>
          </a:prstGeom>
        </p:spPr>
      </p:pic>
    </p:spTree>
    <p:extLst>
      <p:ext uri="{BB962C8B-B14F-4D97-AF65-F5344CB8AC3E}">
        <p14:creationId xmlns:p14="http://schemas.microsoft.com/office/powerpoint/2010/main" val="2959910846"/>
      </p:ext>
    </p:extLst>
  </p:cSld>
  <p:clrMapOvr>
    <a:masterClrMapping/>
  </p:clrMapOvr>
</p:sld>
</file>

<file path=ppt/theme/theme1.xml><?xml version="1.0" encoding="utf-8"?>
<a:theme xmlns:a="http://schemas.openxmlformats.org/drawingml/2006/main" name="Parcel">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{4AC7D66E-4809-1F4C-98FC-74EE1EEE026E}tf10001120</Template>
  <TotalTime>137</TotalTime>
  <Words>958</Words>
  <Application>Microsoft Macintosh PowerPoint</Application>
  <PresentationFormat>Widescreen</PresentationFormat>
  <Paragraphs>64</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Gill Sans MT</vt:lpstr>
      <vt:lpstr>Times New Roman</vt:lpstr>
      <vt:lpstr>Parcel</vt:lpstr>
      <vt:lpstr>Identifying Sales Trends in International Bike Sales and their Health Implications       </vt:lpstr>
      <vt:lpstr>Background and Motivation </vt:lpstr>
      <vt:lpstr>Objectives</vt:lpstr>
      <vt:lpstr>Data Source and Variables </vt:lpstr>
      <vt:lpstr>Data Source and Variables (cont.)</vt:lpstr>
      <vt:lpstr>How have the demographics of bike sales changed over time?</vt:lpstr>
      <vt:lpstr>Which geographic locations have the most sales?</vt:lpstr>
      <vt:lpstr>PowerPoint Presentation</vt:lpstr>
      <vt:lpstr>How are the sales volumes split between males and females? </vt:lpstr>
      <vt:lpstr>How is the profit split across countries and the sub-categories of complimentary goods for bike? </vt:lpstr>
      <vt:lpstr>What is the yearly profit by country for bike sales?</vt:lpstr>
      <vt:lpstr>Which sub-category of complimentary goods for bikes made the most profit in sales?</vt:lpstr>
      <vt:lpstr>What are the overall benefits and safety risks of using a bike?</vt:lpstr>
      <vt:lpstr>Are bike sales and uses correlated to obesity trends?</vt:lpstr>
      <vt:lpstr>PowerPoint Presentation</vt:lpstr>
      <vt:lpstr>Bike accidents vs Vehicle accidents? Which is safer to use?</vt:lpstr>
      <vt:lpstr>How is the emissions rate compared to bike sales?</vt:lpstr>
      <vt:lpstr>Key 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Sales Trends in International Bike Sales and their Health Implications  MS3003: Visualizations in Business Dr. Amir Karimi    Team 16: Eduardo Aldape Eva Beyebach Erica Escudero</dc:title>
  <dc:creator>Liliana</dc:creator>
  <cp:lastModifiedBy>eva beyebach</cp:lastModifiedBy>
  <cp:revision>8</cp:revision>
  <dcterms:created xsi:type="dcterms:W3CDTF">2023-12-03T20:39:53Z</dcterms:created>
  <dcterms:modified xsi:type="dcterms:W3CDTF">2023-12-06T09:18:13Z</dcterms:modified>
</cp:coreProperties>
</file>